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45"/>
  </p:notesMasterIdLst>
  <p:sldIdLst>
    <p:sldId id="256" r:id="rId5"/>
    <p:sldId id="525" r:id="rId6"/>
    <p:sldId id="393" r:id="rId7"/>
    <p:sldId id="482" r:id="rId8"/>
    <p:sldId id="530" r:id="rId9"/>
    <p:sldId id="493" r:id="rId10"/>
    <p:sldId id="492" r:id="rId11"/>
    <p:sldId id="491" r:id="rId12"/>
    <p:sldId id="490" r:id="rId13"/>
    <p:sldId id="527" r:id="rId14"/>
    <p:sldId id="488" r:id="rId15"/>
    <p:sldId id="487" r:id="rId16"/>
    <p:sldId id="486" r:id="rId17"/>
    <p:sldId id="485" r:id="rId18"/>
    <p:sldId id="528" r:id="rId19"/>
    <p:sldId id="496" r:id="rId20"/>
    <p:sldId id="494" r:id="rId21"/>
    <p:sldId id="484" r:id="rId22"/>
    <p:sldId id="483" r:id="rId23"/>
    <p:sldId id="497" r:id="rId24"/>
    <p:sldId id="505" r:id="rId25"/>
    <p:sldId id="504" r:id="rId26"/>
    <p:sldId id="503" r:id="rId27"/>
    <p:sldId id="501" r:id="rId28"/>
    <p:sldId id="500" r:id="rId29"/>
    <p:sldId id="499" r:id="rId30"/>
    <p:sldId id="502" r:id="rId31"/>
    <p:sldId id="511" r:id="rId32"/>
    <p:sldId id="498" r:id="rId33"/>
    <p:sldId id="510" r:id="rId34"/>
    <p:sldId id="509" r:id="rId35"/>
    <p:sldId id="508" r:id="rId36"/>
    <p:sldId id="507" r:id="rId37"/>
    <p:sldId id="506" r:id="rId38"/>
    <p:sldId id="515" r:id="rId39"/>
    <p:sldId id="514" r:id="rId40"/>
    <p:sldId id="529" r:id="rId41"/>
    <p:sldId id="513" r:id="rId42"/>
    <p:sldId id="512" r:id="rId43"/>
    <p:sldId id="526" r:id="rId44"/>
  </p:sldIdLst>
  <p:sldSz cx="9144000" cy="6858000" type="screen4x3"/>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0F4"/>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88988" autoAdjust="0"/>
  </p:normalViewPr>
  <p:slideViewPr>
    <p:cSldViewPr>
      <p:cViewPr varScale="1">
        <p:scale>
          <a:sx n="66" d="100"/>
          <a:sy n="66" d="100"/>
        </p:scale>
        <p:origin x="1482" y="7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3072526-EFB2-4B56-A7EF-F54C61AC524D}"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085E39-79FE-49B8-A6D0-F24DA2651A3B}" type="slidenum">
              <a:rPr lang="en-US"/>
              <a:pPr>
                <a:defRPr/>
              </a:pPr>
              <a:t>‹#›</a:t>
            </a:fld>
            <a:endParaRPr lang="en-US" dirty="0"/>
          </a:p>
        </p:txBody>
      </p:sp>
    </p:spTree>
    <p:extLst>
      <p:ext uri="{BB962C8B-B14F-4D97-AF65-F5344CB8AC3E}">
        <p14:creationId xmlns:p14="http://schemas.microsoft.com/office/powerpoint/2010/main" val="3645646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HRM is important for three reasons. First, as various studies have concluded, it can be a significant source of competitive advantage.  And that’s true for organizations around the world, not just U.S. firms.</a:t>
            </a:r>
          </a:p>
          <a:p>
            <a:pPr eaLnBrk="1" hangingPunct="1"/>
            <a:endParaRPr lang="en-US" dirty="0" smtClean="0">
              <a:cs typeface="Arial" charset="0"/>
            </a:endParaRPr>
          </a:p>
          <a:p>
            <a:pPr eaLnBrk="1" hangingPunct="1"/>
            <a:r>
              <a:rPr lang="en-US" dirty="0" smtClean="0">
                <a:cs typeface="Arial" charset="0"/>
              </a:rPr>
              <a:t>Second, HRM is an important part of organizational strategies. Achieving competitive success through people means managers must change how they think about their employees and how they view the work relationship.</a:t>
            </a:r>
          </a:p>
          <a:p>
            <a:pPr eaLnBrk="1" hangingPunct="1"/>
            <a:endParaRPr lang="en-US" dirty="0" smtClean="0">
              <a:cs typeface="Arial" charset="0"/>
            </a:endParaRPr>
          </a:p>
          <a:p>
            <a:pPr eaLnBrk="1" hangingPunct="1"/>
            <a:r>
              <a:rPr lang="en-US" dirty="0" smtClean="0">
                <a:cs typeface="Arial" charset="0"/>
              </a:rPr>
              <a:t>Finally, the way organizations treat their people has been found to significantly impact organizational performance.  For instance, one study reported that improving work practices could increase market value by as much as 30 percent.</a:t>
            </a:r>
          </a:p>
        </p:txBody>
      </p:sp>
      <p:sp>
        <p:nvSpPr>
          <p:cNvPr id="4" name="Slide Number Placeholder 3"/>
          <p:cNvSpPr>
            <a:spLocks noGrp="1"/>
          </p:cNvSpPr>
          <p:nvPr>
            <p:ph type="sldNum" sz="quarter" idx="5"/>
          </p:nvPr>
        </p:nvSpPr>
        <p:spPr/>
        <p:txBody>
          <a:bodyPr/>
          <a:lstStyle/>
          <a:p>
            <a:pPr>
              <a:defRPr/>
            </a:pPr>
            <a:fld id="{717360F4-C459-41CB-8D53-915E4FFF41A3}" type="slidenum">
              <a:rPr lang="en-US" smtClean="0"/>
              <a:pPr>
                <a:defRPr/>
              </a:pPr>
              <a:t>3</a:t>
            </a:fld>
            <a:endParaRPr lang="en-US" dirty="0"/>
          </a:p>
        </p:txBody>
      </p:sp>
    </p:spTree>
    <p:extLst>
      <p:ext uri="{BB962C8B-B14F-4D97-AF65-F5344CB8AC3E}">
        <p14:creationId xmlns:p14="http://schemas.microsoft.com/office/powerpoint/2010/main" val="1721769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8B48AC17-3930-471C-86B4-4ABB6115499A}" type="slidenum">
              <a:rPr lang="en-US" smtClean="0"/>
              <a:pPr>
                <a:defRPr/>
              </a:pPr>
              <a:t>13</a:t>
            </a:fld>
            <a:endParaRPr lang="en-US" dirty="0"/>
          </a:p>
        </p:txBody>
      </p:sp>
    </p:spTree>
    <p:extLst>
      <p:ext uri="{BB962C8B-B14F-4D97-AF65-F5344CB8AC3E}">
        <p14:creationId xmlns:p14="http://schemas.microsoft.com/office/powerpoint/2010/main" val="361798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smtClean="0">
                <a:cs typeface="Arial" charset="0"/>
              </a:rPr>
              <a:t>What about HRM laws globally? It’s important that managers in other countries be familiar with the specific laws that apply there.</a:t>
            </a:r>
          </a:p>
          <a:p>
            <a:pPr eaLnBrk="1" hangingPunct="1"/>
            <a:endParaRPr lang="en-US" smtClean="0">
              <a:cs typeface="Arial" charset="0"/>
            </a:endParaRPr>
          </a:p>
          <a:p>
            <a:pPr eaLnBrk="1" hangingPunct="1"/>
            <a:r>
              <a:rPr lang="en-US" smtClean="0">
                <a:cs typeface="Arial" charset="0"/>
              </a:rPr>
              <a:t>In western Europe, the two most common forms of representative participation are work councils and board representatives. </a:t>
            </a:r>
            <a:r>
              <a:rPr lang="en-US" b="1" smtClean="0">
                <a:cs typeface="Arial" charset="0"/>
              </a:rPr>
              <a:t>Work councils </a:t>
            </a:r>
            <a:r>
              <a:rPr lang="en-US" smtClean="0">
                <a:cs typeface="Arial" charset="0"/>
              </a:rPr>
              <a:t>link employees with management. They are groups of nominated or elected employees who must be consulted when management makes decisions involving personnel. </a:t>
            </a:r>
            <a:r>
              <a:rPr lang="en-US" b="1" smtClean="0">
                <a:cs typeface="Arial" charset="0"/>
              </a:rPr>
              <a:t>Board representatives </a:t>
            </a:r>
            <a:r>
              <a:rPr lang="en-US" smtClean="0">
                <a:cs typeface="Arial" charset="0"/>
              </a:rPr>
              <a:t>are employees who sit on a company’s board of directors and represent the interests of the firm’s employees.</a:t>
            </a:r>
          </a:p>
        </p:txBody>
      </p:sp>
      <p:sp>
        <p:nvSpPr>
          <p:cNvPr id="4" name="Slide Number Placeholder 3"/>
          <p:cNvSpPr>
            <a:spLocks noGrp="1"/>
          </p:cNvSpPr>
          <p:nvPr>
            <p:ph type="sldNum" sz="quarter" idx="5"/>
          </p:nvPr>
        </p:nvSpPr>
        <p:spPr/>
        <p:txBody>
          <a:bodyPr/>
          <a:lstStyle/>
          <a:p>
            <a:pPr>
              <a:defRPr/>
            </a:pPr>
            <a:fld id="{9D3F2264-2519-44A8-931A-7883AB5C7F55}" type="slidenum">
              <a:rPr lang="en-US" smtClean="0"/>
              <a:pPr>
                <a:defRPr/>
              </a:pPr>
              <a:t>14</a:t>
            </a:fld>
            <a:endParaRPr lang="en-US" dirty="0"/>
          </a:p>
        </p:txBody>
      </p:sp>
    </p:spTree>
    <p:extLst>
      <p:ext uri="{BB962C8B-B14F-4D97-AF65-F5344CB8AC3E}">
        <p14:creationId xmlns:p14="http://schemas.microsoft.com/office/powerpoint/2010/main" val="162229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smtClean="0">
                <a:cs typeface="Arial" charset="0"/>
              </a:rPr>
              <a:t>What about HRM laws globally? It’s important that managers in other countries be familiar with the specific laws that apply there.</a:t>
            </a:r>
          </a:p>
          <a:p>
            <a:pPr eaLnBrk="1" hangingPunct="1"/>
            <a:endParaRPr lang="en-US" smtClean="0">
              <a:cs typeface="Arial" charset="0"/>
            </a:endParaRPr>
          </a:p>
          <a:p>
            <a:pPr eaLnBrk="1" hangingPunct="1"/>
            <a:r>
              <a:rPr lang="en-US" smtClean="0">
                <a:cs typeface="Arial" charset="0"/>
              </a:rPr>
              <a:t>In western Europe, the two most common forms of representative participation are work councils and board representatives. </a:t>
            </a:r>
            <a:r>
              <a:rPr lang="en-US" b="1" smtClean="0">
                <a:cs typeface="Arial" charset="0"/>
              </a:rPr>
              <a:t>Work councils </a:t>
            </a:r>
            <a:r>
              <a:rPr lang="en-US" smtClean="0">
                <a:cs typeface="Arial" charset="0"/>
              </a:rPr>
              <a:t>link employees with management. They are groups of nominated or elected employees who must be consulted when management makes decisions involving personnel. </a:t>
            </a:r>
            <a:r>
              <a:rPr lang="en-US" b="1" smtClean="0">
                <a:cs typeface="Arial" charset="0"/>
              </a:rPr>
              <a:t>Board representatives </a:t>
            </a:r>
            <a:r>
              <a:rPr lang="en-US" smtClean="0">
                <a:cs typeface="Arial" charset="0"/>
              </a:rPr>
              <a:t>are employees who sit on a company’s board of directors and represent the interests of the firm’s employees.</a:t>
            </a:r>
          </a:p>
        </p:txBody>
      </p:sp>
      <p:sp>
        <p:nvSpPr>
          <p:cNvPr id="4" name="Slide Number Placeholder 3"/>
          <p:cNvSpPr>
            <a:spLocks noGrp="1"/>
          </p:cNvSpPr>
          <p:nvPr>
            <p:ph type="sldNum" sz="quarter" idx="5"/>
          </p:nvPr>
        </p:nvSpPr>
        <p:spPr/>
        <p:txBody>
          <a:bodyPr/>
          <a:lstStyle/>
          <a:p>
            <a:pPr>
              <a:defRPr/>
            </a:pPr>
            <a:fld id="{9D3F2264-2519-44A8-931A-7883AB5C7F55}" type="slidenum">
              <a:rPr lang="en-US" smtClean="0"/>
              <a:pPr>
                <a:defRPr/>
              </a:pPr>
              <a:t>15</a:t>
            </a:fld>
            <a:endParaRPr lang="en-US" dirty="0"/>
          </a:p>
        </p:txBody>
      </p:sp>
    </p:spTree>
    <p:extLst>
      <p:ext uri="{BB962C8B-B14F-4D97-AF65-F5344CB8AC3E}">
        <p14:creationId xmlns:p14="http://schemas.microsoft.com/office/powerpoint/2010/main" val="162229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Workforce trends in the first half of the twenty-first century will be notable for three reasons: (1) changes in racial and ethnic composition, (2) an aging baby boom generation, and (3) an expanding cohort of Gen Y workers. By 2050, Hispanics will grow from today’s 13 percent of the workforce to 24 percent, blacks will increase from 12 percent to 14 percent, and Asians will increase from 5 percent to 11 percent.</a:t>
            </a:r>
          </a:p>
          <a:p>
            <a:pPr eaLnBrk="1" hangingPunct="1"/>
            <a:endParaRPr lang="en-US" dirty="0" smtClean="0">
              <a:cs typeface="Arial" charset="0"/>
            </a:endParaRPr>
          </a:p>
          <a:p>
            <a:pPr eaLnBrk="1" hangingPunct="1"/>
            <a:r>
              <a:rPr lang="en-US" dirty="0" smtClean="0">
                <a:cs typeface="Arial" charset="0"/>
              </a:rPr>
              <a:t>Meanwhile, the labor force is aging. The 55-and-older age group, which currently makes up 13 percent of the workforce, will increase to 20 percent by 2014. Another group that’s having a significant impact on today’s workforce is Gen Y, a population group that includes individuals born from about 1978 to 1994. Gen Y has been the fastest-growing segment of the workforce—increasing from 14 percent to more than</a:t>
            </a:r>
            <a:r>
              <a:rPr lang="en-US" baseline="0" dirty="0" smtClean="0">
                <a:cs typeface="Arial" charset="0"/>
              </a:rPr>
              <a:t> </a:t>
            </a:r>
            <a:r>
              <a:rPr lang="en-US" dirty="0" smtClean="0">
                <a:cs typeface="Arial" charset="0"/>
              </a:rPr>
              <a:t>24 percent. With Gen Y now in the workforce, analysts point to the four generations that are working side-by-side in the workplace.</a:t>
            </a:r>
          </a:p>
        </p:txBody>
      </p:sp>
      <p:sp>
        <p:nvSpPr>
          <p:cNvPr id="4" name="Slide Number Placeholder 3"/>
          <p:cNvSpPr>
            <a:spLocks noGrp="1"/>
          </p:cNvSpPr>
          <p:nvPr>
            <p:ph type="sldNum" sz="quarter" idx="5"/>
          </p:nvPr>
        </p:nvSpPr>
        <p:spPr/>
        <p:txBody>
          <a:bodyPr/>
          <a:lstStyle/>
          <a:p>
            <a:pPr>
              <a:defRPr/>
            </a:pPr>
            <a:fld id="{4A7577C6-9D3B-4695-B858-B79025532334}" type="slidenum">
              <a:rPr lang="en-US" smtClean="0"/>
              <a:pPr>
                <a:defRPr/>
              </a:pPr>
              <a:t>16</a:t>
            </a:fld>
            <a:endParaRPr lang="en-US" dirty="0"/>
          </a:p>
        </p:txBody>
      </p:sp>
    </p:spTree>
    <p:extLst>
      <p:ext uri="{BB962C8B-B14F-4D97-AF65-F5344CB8AC3E}">
        <p14:creationId xmlns:p14="http://schemas.microsoft.com/office/powerpoint/2010/main" val="151092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b="1" dirty="0" smtClean="0">
                <a:cs typeface="Arial" charset="0"/>
              </a:rPr>
              <a:t>Human resource planning </a:t>
            </a:r>
            <a:r>
              <a:rPr lang="en-US" dirty="0" smtClean="0">
                <a:cs typeface="Arial" charset="0"/>
              </a:rPr>
              <a:t>is the process by which managers ensure that they have the right number and kinds of capable people in the right places and at the right times. Through planning, organizations avoid sudden people shortages and surpluses.  HR planning entails two steps: (1) assessing current human resources and (2) meeting future HR needs.</a:t>
            </a:r>
          </a:p>
          <a:p>
            <a:pPr eaLnBrk="1" hangingPunct="1"/>
            <a:endParaRPr lang="en-US" dirty="0" smtClean="0">
              <a:cs typeface="Arial" charset="0"/>
            </a:endParaRPr>
          </a:p>
          <a:p>
            <a:pPr eaLnBrk="1" hangingPunct="1"/>
            <a:r>
              <a:rPr lang="en-US" dirty="0" smtClean="0">
                <a:cs typeface="Arial" charset="0"/>
              </a:rPr>
              <a:t>An important part of a current assessment is </a:t>
            </a:r>
            <a:r>
              <a:rPr lang="en-US" b="1" dirty="0" smtClean="0">
                <a:cs typeface="Arial" charset="0"/>
              </a:rPr>
              <a:t>job analysis</a:t>
            </a:r>
            <a:r>
              <a:rPr lang="en-US" dirty="0" smtClean="0">
                <a:cs typeface="Arial" charset="0"/>
              </a:rPr>
              <a:t>, an assessment that defines a job and the behaviors necessary to perform it. Information for a job analysis is gathered by directly observing individuals on the job, interviewing employees individually or in a group, having employees complete a questionnaire or record daily activities in a diary, or having job “experts” (usually managers) identify a job’s specific characteristics.</a:t>
            </a:r>
          </a:p>
          <a:p>
            <a:pPr eaLnBrk="1" hangingPunct="1"/>
            <a:endParaRPr lang="en-US" dirty="0" smtClean="0">
              <a:cs typeface="Arial" charset="0"/>
            </a:endParaRPr>
          </a:p>
          <a:p>
            <a:pPr eaLnBrk="1" hangingPunct="1"/>
            <a:r>
              <a:rPr lang="en-US" dirty="0" smtClean="0">
                <a:cs typeface="Arial" charset="0"/>
              </a:rPr>
              <a:t> </a:t>
            </a:r>
          </a:p>
        </p:txBody>
      </p:sp>
      <p:sp>
        <p:nvSpPr>
          <p:cNvPr id="4" name="Slide Number Placeholder 3"/>
          <p:cNvSpPr>
            <a:spLocks noGrp="1"/>
          </p:cNvSpPr>
          <p:nvPr>
            <p:ph type="sldNum" sz="quarter" idx="5"/>
          </p:nvPr>
        </p:nvSpPr>
        <p:spPr/>
        <p:txBody>
          <a:bodyPr/>
          <a:lstStyle/>
          <a:p>
            <a:pPr>
              <a:defRPr/>
            </a:pPr>
            <a:fld id="{0F57EE36-6741-4539-85FC-6AB34EECE153}" type="slidenum">
              <a:rPr lang="en-US" smtClean="0"/>
              <a:pPr>
                <a:defRPr/>
              </a:pPr>
              <a:t>17</a:t>
            </a:fld>
            <a:endParaRPr lang="en-US" dirty="0"/>
          </a:p>
        </p:txBody>
      </p:sp>
    </p:spTree>
    <p:extLst>
      <p:ext uri="{BB962C8B-B14F-4D97-AF65-F5344CB8AC3E}">
        <p14:creationId xmlns:p14="http://schemas.microsoft.com/office/powerpoint/2010/main" val="1723314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job description </a:t>
            </a:r>
            <a:r>
              <a:rPr lang="en-US" dirty="0" smtClean="0">
                <a:cs typeface="Arial" charset="0"/>
              </a:rPr>
              <a:t>(sometimes called a position description) is a written statement describing a job—typically job content, environment,</a:t>
            </a:r>
            <a:r>
              <a:rPr lang="en-US" baseline="0" dirty="0" smtClean="0">
                <a:cs typeface="Arial" charset="0"/>
              </a:rPr>
              <a:t> </a:t>
            </a:r>
            <a:r>
              <a:rPr lang="en-US" dirty="0" smtClean="0">
                <a:cs typeface="Arial" charset="0"/>
              </a:rPr>
              <a:t>and conditions of employment.</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job specification </a:t>
            </a:r>
            <a:r>
              <a:rPr lang="en-US" dirty="0" smtClean="0">
                <a:cs typeface="Arial" charset="0"/>
              </a:rPr>
              <a:t>states the minimum qualifications that a person must possess to successfully perform a given job. It identifies the knowledge, skills, and attitudes needed to do the job effectively. Both the job description and job specification are important documents when managers begin recruiting and selecting personnel.</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FDE96B3F-FE44-4275-AABC-14AFC908FCB9}" type="slidenum">
              <a:rPr lang="en-US" smtClean="0"/>
              <a:pPr>
                <a:defRPr/>
              </a:pPr>
              <a:t>18</a:t>
            </a:fld>
            <a:endParaRPr lang="en-US" dirty="0"/>
          </a:p>
        </p:txBody>
      </p:sp>
    </p:spTree>
    <p:extLst>
      <p:ext uri="{BB962C8B-B14F-4D97-AF65-F5344CB8AC3E}">
        <p14:creationId xmlns:p14="http://schemas.microsoft.com/office/powerpoint/2010/main" val="379788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dirty="0" smtClean="0">
                <a:cs typeface="Arial" charset="0"/>
              </a:rPr>
              <a:t>If employee vacancies exist, managers should use the information gathered through job analysis to guide them in </a:t>
            </a:r>
            <a:r>
              <a:rPr lang="en-US" b="1" dirty="0" smtClean="0">
                <a:cs typeface="Arial" charset="0"/>
              </a:rPr>
              <a:t>recruitment</a:t>
            </a:r>
            <a:r>
              <a:rPr lang="en-US" dirty="0" smtClean="0">
                <a:cs typeface="Arial" charset="0"/>
              </a:rPr>
              <a:t>—that is, locating, identifying, and attracting capable applicants.  On the other hand, if HR planning shows a surplus of employees, managers may want to reduce the organization’s workforce through </a:t>
            </a:r>
            <a:r>
              <a:rPr lang="en-US" b="1" dirty="0" err="1" smtClean="0">
                <a:cs typeface="Arial" charset="0"/>
              </a:rPr>
              <a:t>decruitment</a:t>
            </a:r>
            <a:r>
              <a:rPr lang="en-US" b="1" dirty="0" smtClean="0">
                <a:cs typeface="Arial" charset="0"/>
              </a:rPr>
              <a:t>.</a:t>
            </a:r>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CED30386-8D3F-457D-ABA3-1BEC47B086B9}" type="slidenum">
              <a:rPr lang="en-US" smtClean="0"/>
              <a:pPr>
                <a:defRPr/>
              </a:pPr>
              <a:t>19</a:t>
            </a:fld>
            <a:endParaRPr lang="en-US" dirty="0"/>
          </a:p>
        </p:txBody>
      </p:sp>
    </p:spTree>
    <p:extLst>
      <p:ext uri="{BB962C8B-B14F-4D97-AF65-F5344CB8AC3E}">
        <p14:creationId xmlns:p14="http://schemas.microsoft.com/office/powerpoint/2010/main" val="335109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Exhibit 12-4 explains different recruitment sources managers can use to find potential job candidates.</a:t>
            </a:r>
          </a:p>
        </p:txBody>
      </p:sp>
      <p:sp>
        <p:nvSpPr>
          <p:cNvPr id="4" name="Slide Number Placeholder 3"/>
          <p:cNvSpPr>
            <a:spLocks noGrp="1"/>
          </p:cNvSpPr>
          <p:nvPr>
            <p:ph type="sldNum" sz="quarter" idx="5"/>
          </p:nvPr>
        </p:nvSpPr>
        <p:spPr/>
        <p:txBody>
          <a:bodyPr/>
          <a:lstStyle/>
          <a:p>
            <a:pPr>
              <a:defRPr/>
            </a:pPr>
            <a:fld id="{7625B1FF-B7BD-4932-B321-C179B7AD703F}" type="slidenum">
              <a:rPr lang="en-US" smtClean="0"/>
              <a:pPr>
                <a:defRPr/>
              </a:pPr>
              <a:t>20</a:t>
            </a:fld>
            <a:endParaRPr lang="en-US" dirty="0"/>
          </a:p>
        </p:txBody>
      </p:sp>
    </p:spTree>
    <p:extLst>
      <p:ext uri="{BB962C8B-B14F-4D97-AF65-F5344CB8AC3E}">
        <p14:creationId xmlns:p14="http://schemas.microsoft.com/office/powerpoint/2010/main" val="365835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Decruitment options are shown in Exhibit 12-5.</a:t>
            </a:r>
          </a:p>
        </p:txBody>
      </p:sp>
      <p:sp>
        <p:nvSpPr>
          <p:cNvPr id="4" name="Slide Number Placeholder 3"/>
          <p:cNvSpPr>
            <a:spLocks noGrp="1"/>
          </p:cNvSpPr>
          <p:nvPr>
            <p:ph type="sldNum" sz="quarter" idx="5"/>
          </p:nvPr>
        </p:nvSpPr>
        <p:spPr/>
        <p:txBody>
          <a:bodyPr/>
          <a:lstStyle/>
          <a:p>
            <a:pPr>
              <a:defRPr/>
            </a:pPr>
            <a:fld id="{D9194B2E-7C27-45AD-B3FA-8248536E6C8D}" type="slidenum">
              <a:rPr lang="en-US" smtClean="0"/>
              <a:pPr>
                <a:defRPr/>
              </a:pPr>
              <a:t>21</a:t>
            </a:fld>
            <a:endParaRPr lang="en-US" dirty="0"/>
          </a:p>
        </p:txBody>
      </p:sp>
    </p:spTree>
    <p:extLst>
      <p:ext uri="{BB962C8B-B14F-4D97-AF65-F5344CB8AC3E}">
        <p14:creationId xmlns:p14="http://schemas.microsoft.com/office/powerpoint/2010/main" val="4117982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smtClean="0">
                <a:cs typeface="Arial" charset="0"/>
              </a:rPr>
              <a:t>Once you have a pool of candidates, the next step in the HRM process is </a:t>
            </a:r>
            <a:r>
              <a:rPr lang="en-US" b="1" smtClean="0">
                <a:cs typeface="Arial" charset="0"/>
              </a:rPr>
              <a:t>selection</a:t>
            </a:r>
            <a:r>
              <a:rPr lang="en-US" smtClean="0">
                <a:cs typeface="Arial" charset="0"/>
              </a:rPr>
              <a:t>, screening job applicants to determine who is best qualified for the job. Managers need to “select” carefully since hiring errors can have significant implications.</a:t>
            </a:r>
          </a:p>
          <a:p>
            <a:pPr eaLnBrk="1" hangingPunct="1"/>
            <a:endParaRPr lang="en-US" smtClean="0">
              <a:cs typeface="Arial" charset="0"/>
            </a:endParaRP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0410D219-B370-4107-B27C-06A6234703A2}" type="slidenum">
              <a:rPr lang="en-US" smtClean="0"/>
              <a:pPr>
                <a:defRPr/>
              </a:pPr>
              <a:t>22</a:t>
            </a:fld>
            <a:endParaRPr lang="en-US" dirty="0"/>
          </a:p>
        </p:txBody>
      </p:sp>
    </p:spTree>
    <p:extLst>
      <p:ext uri="{BB962C8B-B14F-4D97-AF65-F5344CB8AC3E}">
        <p14:creationId xmlns:p14="http://schemas.microsoft.com/office/powerpoint/2010/main" val="157525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Work practices that lead to both high individual and high organizational performance are known as </a:t>
            </a:r>
            <a:r>
              <a:rPr lang="en-US" b="1" dirty="0" smtClean="0">
                <a:cs typeface="Arial" charset="0"/>
              </a:rPr>
              <a:t>high performance work practices.</a:t>
            </a:r>
          </a:p>
          <a:p>
            <a:pPr eaLnBrk="1" hangingPunct="1"/>
            <a:endParaRPr lang="en-US" b="1" dirty="0" smtClean="0">
              <a:cs typeface="Arial" charset="0"/>
            </a:endParaRPr>
          </a:p>
          <a:p>
            <a:pPr eaLnBrk="1" hangingPunct="1"/>
            <a:r>
              <a:rPr lang="en-US" dirty="0" smtClean="0">
                <a:cs typeface="Arial" charset="0"/>
              </a:rPr>
              <a:t>Even if an organization doesn’t use high-performance work practices, other specific HRM activities must be completed in order to ensure that the organization has qualified people to perform the work that needs to be done—activities that comprise the HRM process.</a:t>
            </a:r>
          </a:p>
        </p:txBody>
      </p:sp>
      <p:sp>
        <p:nvSpPr>
          <p:cNvPr id="4" name="Slide Number Placeholder 3"/>
          <p:cNvSpPr>
            <a:spLocks noGrp="1"/>
          </p:cNvSpPr>
          <p:nvPr>
            <p:ph type="sldNum" sz="quarter" idx="5"/>
          </p:nvPr>
        </p:nvSpPr>
        <p:spPr/>
        <p:txBody>
          <a:bodyPr/>
          <a:lstStyle/>
          <a:p>
            <a:pPr>
              <a:defRPr/>
            </a:pPr>
            <a:fld id="{467400E8-DBFB-4BBE-9B48-33B7F5A4B366}" type="slidenum">
              <a:rPr lang="en-US" smtClean="0"/>
              <a:pPr>
                <a:defRPr/>
              </a:pPr>
              <a:t>4</a:t>
            </a:fld>
            <a:endParaRPr lang="en-US" dirty="0"/>
          </a:p>
        </p:txBody>
      </p:sp>
    </p:spTree>
    <p:extLst>
      <p:ext uri="{BB962C8B-B14F-4D97-AF65-F5344CB8AC3E}">
        <p14:creationId xmlns:p14="http://schemas.microsoft.com/office/powerpoint/2010/main" val="2019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As shown in Exhibit 12-6, any selection decision can result in four possible outcomes—two correct and two errors.</a:t>
            </a:r>
          </a:p>
        </p:txBody>
      </p:sp>
      <p:sp>
        <p:nvSpPr>
          <p:cNvPr id="4" name="Slide Number Placeholder 3"/>
          <p:cNvSpPr>
            <a:spLocks noGrp="1"/>
          </p:cNvSpPr>
          <p:nvPr>
            <p:ph type="sldNum" sz="quarter" idx="5"/>
          </p:nvPr>
        </p:nvSpPr>
        <p:spPr/>
        <p:txBody>
          <a:bodyPr/>
          <a:lstStyle/>
          <a:p>
            <a:pPr>
              <a:defRPr/>
            </a:pPr>
            <a:fld id="{75BF4F1A-B1ED-4F0A-B6A7-51BC64FEBFF4}" type="slidenum">
              <a:rPr lang="en-US" smtClean="0"/>
              <a:pPr>
                <a:defRPr/>
              </a:pPr>
              <a:t>23</a:t>
            </a:fld>
            <a:endParaRPr lang="en-US" dirty="0"/>
          </a:p>
        </p:txBody>
      </p:sp>
    </p:spTree>
    <p:extLst>
      <p:ext uri="{BB962C8B-B14F-4D97-AF65-F5344CB8AC3E}">
        <p14:creationId xmlns:p14="http://schemas.microsoft.com/office/powerpoint/2010/main" val="43859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The best-known selection tools include application forms, written and performance-simulation tests, interviews, background investigations,</a:t>
            </a:r>
            <a:r>
              <a:rPr lang="en-US" baseline="0" dirty="0" smtClean="0">
                <a:cs typeface="Arial" charset="0"/>
              </a:rPr>
              <a:t> </a:t>
            </a:r>
            <a:r>
              <a:rPr lang="en-US" dirty="0" smtClean="0">
                <a:cs typeface="Arial" charset="0"/>
              </a:rPr>
              <a:t>and in some cases, physical exams. Exhibit 12-7 lists the strengths and weaknesses of each.</a:t>
            </a:r>
          </a:p>
        </p:txBody>
      </p:sp>
      <p:sp>
        <p:nvSpPr>
          <p:cNvPr id="4" name="Slide Number Placeholder 3"/>
          <p:cNvSpPr>
            <a:spLocks noGrp="1"/>
          </p:cNvSpPr>
          <p:nvPr>
            <p:ph type="sldNum" sz="quarter" idx="5"/>
          </p:nvPr>
        </p:nvSpPr>
        <p:spPr/>
        <p:txBody>
          <a:bodyPr/>
          <a:lstStyle/>
          <a:p>
            <a:pPr>
              <a:defRPr/>
            </a:pPr>
            <a:fld id="{3CD56C2E-F9A3-41C1-BA70-30A1E68A58C9}" type="slidenum">
              <a:rPr lang="en-US" smtClean="0"/>
              <a:pPr>
                <a:defRPr/>
              </a:pPr>
              <a:t>24</a:t>
            </a:fld>
            <a:endParaRPr lang="en-US" dirty="0"/>
          </a:p>
        </p:txBody>
      </p:sp>
    </p:spTree>
    <p:extLst>
      <p:ext uri="{BB962C8B-B14F-4D97-AF65-F5344CB8AC3E}">
        <p14:creationId xmlns:p14="http://schemas.microsoft.com/office/powerpoint/2010/main" val="3781457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AF706FC-4AB3-408D-B481-2F304F5D6FD4}" type="slidenum">
              <a:rPr lang="en-US" smtClean="0"/>
              <a:pPr>
                <a:defRPr/>
              </a:pPr>
              <a:t>25</a:t>
            </a:fld>
            <a:endParaRPr lang="en-US" dirty="0"/>
          </a:p>
        </p:txBody>
      </p:sp>
    </p:spTree>
    <p:extLst>
      <p:ext uri="{BB962C8B-B14F-4D97-AF65-F5344CB8AC3E}">
        <p14:creationId xmlns:p14="http://schemas.microsoft.com/office/powerpoint/2010/main" val="4002794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92A0C76-7873-4BD5-B872-DB15C7AFFCCB}" type="slidenum">
              <a:rPr lang="en-US" smtClean="0"/>
              <a:pPr>
                <a:defRPr/>
              </a:pPr>
              <a:t>26</a:t>
            </a:fld>
            <a:endParaRPr lang="en-US" dirty="0"/>
          </a:p>
        </p:txBody>
      </p:sp>
    </p:spTree>
    <p:extLst>
      <p:ext uri="{BB962C8B-B14F-4D97-AF65-F5344CB8AC3E}">
        <p14:creationId xmlns:p14="http://schemas.microsoft.com/office/powerpoint/2010/main" val="2508146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smtClean="0">
                <a:cs typeface="Arial" charset="0"/>
              </a:rPr>
              <a:t>One thing managers need to carefully watch is how they portray the organization and the work an applicant will be doing. If they tell</a:t>
            </a:r>
            <a:r>
              <a:rPr lang="en-US" baseline="0" dirty="0" smtClean="0">
                <a:cs typeface="Arial" charset="0"/>
              </a:rPr>
              <a:t> </a:t>
            </a:r>
            <a:r>
              <a:rPr lang="en-US" dirty="0" smtClean="0">
                <a:cs typeface="Arial" charset="0"/>
              </a:rPr>
              <a:t>applicants only the good aspects, they’re likely to have a workforce that’s dissatisfied and prone to high turnover.</a:t>
            </a:r>
          </a:p>
          <a:p>
            <a:pPr eaLnBrk="1" hangingPunct="1"/>
            <a:endParaRPr lang="en-US" dirty="0" smtClean="0">
              <a:cs typeface="Arial" charset="0"/>
            </a:endParaRPr>
          </a:p>
          <a:p>
            <a:pPr eaLnBrk="1" hangingPunct="1"/>
            <a:r>
              <a:rPr lang="en-US" dirty="0" smtClean="0">
                <a:cs typeface="Arial" charset="0"/>
              </a:rPr>
              <a:t>To increase employee job satisfaction and reduce turnover, managers should consider a </a:t>
            </a:r>
            <a:r>
              <a:rPr lang="en-US" b="1" dirty="0" smtClean="0">
                <a:cs typeface="Arial" charset="0"/>
              </a:rPr>
              <a:t>realistic job preview (RJP)</a:t>
            </a:r>
            <a:r>
              <a:rPr lang="en-US" dirty="0" smtClean="0">
                <a:cs typeface="Arial" charset="0"/>
              </a:rPr>
              <a:t>, one that includes both positive and negative information about the job and the company.</a:t>
            </a:r>
          </a:p>
        </p:txBody>
      </p:sp>
      <p:sp>
        <p:nvSpPr>
          <p:cNvPr id="4" name="Slide Number Placeholder 3"/>
          <p:cNvSpPr>
            <a:spLocks noGrp="1"/>
          </p:cNvSpPr>
          <p:nvPr>
            <p:ph type="sldNum" sz="quarter" idx="5"/>
          </p:nvPr>
        </p:nvSpPr>
        <p:spPr/>
        <p:txBody>
          <a:bodyPr/>
          <a:lstStyle/>
          <a:p>
            <a:pPr>
              <a:defRPr/>
            </a:pPr>
            <a:fld id="{989C09E8-CFBD-42E4-8EFC-AD646AFE8B75}" type="slidenum">
              <a:rPr lang="en-US" smtClean="0"/>
              <a:pPr>
                <a:defRPr/>
              </a:pPr>
              <a:t>27</a:t>
            </a:fld>
            <a:endParaRPr lang="en-US" dirty="0"/>
          </a:p>
        </p:txBody>
      </p:sp>
    </p:spTree>
    <p:extLst>
      <p:ext uri="{BB962C8B-B14F-4D97-AF65-F5344CB8AC3E}">
        <p14:creationId xmlns:p14="http://schemas.microsoft.com/office/powerpoint/2010/main" val="821532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A person starting a new job needs the same type of introduction to his or her job and the organization. This introduction is called </a:t>
            </a:r>
            <a:r>
              <a:rPr lang="en-US" b="1" dirty="0" smtClean="0">
                <a:cs typeface="Arial" charset="0"/>
              </a:rPr>
              <a:t>orientation</a:t>
            </a:r>
            <a:r>
              <a:rPr lang="en-US" dirty="0" smtClean="0">
                <a:cs typeface="Arial" charset="0"/>
              </a:rPr>
              <a:t>. There are two types of orientation. </a:t>
            </a:r>
            <a:r>
              <a:rPr lang="en-US" i="1" dirty="0" smtClean="0">
                <a:cs typeface="Arial" charset="0"/>
              </a:rPr>
              <a:t>Work unit orientation </a:t>
            </a:r>
            <a:r>
              <a:rPr lang="en-US" dirty="0" smtClean="0">
                <a:cs typeface="Arial" charset="0"/>
              </a:rPr>
              <a:t>familiarizes the employee with the goals of the work unit, clarifies how his or her job contributes to the unit’s goals, and includes an introduction to his or her new coworkers. </a:t>
            </a:r>
            <a:r>
              <a:rPr lang="en-US" i="1" dirty="0" smtClean="0">
                <a:cs typeface="Arial" charset="0"/>
              </a:rPr>
              <a:t>Organization orientation </a:t>
            </a:r>
            <a:r>
              <a:rPr lang="en-US" dirty="0" smtClean="0">
                <a:cs typeface="Arial" charset="0"/>
              </a:rPr>
              <a:t>informs the new employee about the company’s goals, history, philosophy, procedures, and rules. It should also include relevant HR policies and maybe even a tour of the facilities.</a:t>
            </a:r>
          </a:p>
          <a:p>
            <a:pPr eaLnBrk="1" hangingPunct="1"/>
            <a:endParaRPr lang="en-US" dirty="0" smtClean="0">
              <a:cs typeface="Arial" charset="0"/>
            </a:endParaRPr>
          </a:p>
          <a:p>
            <a:pPr eaLnBrk="1" hangingPunct="1"/>
            <a:r>
              <a:rPr lang="en-US" dirty="0" smtClean="0">
                <a:cs typeface="Arial" charset="0"/>
              </a:rPr>
              <a:t>Employee training is an important HRM activity. As job demands change, employee skills have to change. In 2011, U.S. business firms spent more than $59 billion on formal employee training. Managers, of course, are responsible for deciding what type of training employees need, when they need it, and what form that training should take.</a:t>
            </a:r>
          </a:p>
        </p:txBody>
      </p:sp>
      <p:sp>
        <p:nvSpPr>
          <p:cNvPr id="4" name="Slide Number Placeholder 3"/>
          <p:cNvSpPr>
            <a:spLocks noGrp="1"/>
          </p:cNvSpPr>
          <p:nvPr>
            <p:ph type="sldNum" sz="quarter" idx="5"/>
          </p:nvPr>
        </p:nvSpPr>
        <p:spPr/>
        <p:txBody>
          <a:bodyPr/>
          <a:lstStyle/>
          <a:p>
            <a:pPr>
              <a:defRPr/>
            </a:pPr>
            <a:fld id="{A62E86B9-DBB3-4A24-8191-B35C2EE0B628}" type="slidenum">
              <a:rPr lang="en-US" smtClean="0"/>
              <a:pPr>
                <a:defRPr/>
              </a:pPr>
              <a:t>28</a:t>
            </a:fld>
            <a:endParaRPr lang="en-US" dirty="0"/>
          </a:p>
        </p:txBody>
      </p:sp>
    </p:spTree>
    <p:extLst>
      <p:ext uri="{BB962C8B-B14F-4D97-AF65-F5344CB8AC3E}">
        <p14:creationId xmlns:p14="http://schemas.microsoft.com/office/powerpoint/2010/main" val="2372148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Exhibit 12-8 describes the major types of training that organizations provide. Some of the most popular types include profession/industry-specific training, management/supervisory skills, mandatory/compliance information (such as sexual harassment, safety, etc.), and customer service training.</a:t>
            </a:r>
          </a:p>
        </p:txBody>
      </p:sp>
      <p:sp>
        <p:nvSpPr>
          <p:cNvPr id="4" name="Slide Number Placeholder 3"/>
          <p:cNvSpPr>
            <a:spLocks noGrp="1"/>
          </p:cNvSpPr>
          <p:nvPr>
            <p:ph type="sldNum" sz="quarter" idx="5"/>
          </p:nvPr>
        </p:nvSpPr>
        <p:spPr/>
        <p:txBody>
          <a:bodyPr/>
          <a:lstStyle/>
          <a:p>
            <a:pPr>
              <a:defRPr/>
            </a:pPr>
            <a:fld id="{E4D9CA70-4711-4EA2-9EA1-251581E17CCD}" type="slidenum">
              <a:rPr lang="en-US" smtClean="0"/>
              <a:pPr>
                <a:defRPr/>
              </a:pPr>
              <a:t>29</a:t>
            </a:fld>
            <a:endParaRPr lang="en-US" dirty="0"/>
          </a:p>
        </p:txBody>
      </p:sp>
    </p:spTree>
    <p:extLst>
      <p:ext uri="{BB962C8B-B14F-4D97-AF65-F5344CB8AC3E}">
        <p14:creationId xmlns:p14="http://schemas.microsoft.com/office/powerpoint/2010/main" val="2017980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Exhibit 12-9 provides a description of the various traditional and technology-based training methods that managers might use. Of all these training methods, experts believe that organizations will increasingly rely on e-learning and mobile applications to deliver important information and to develop employees’ skills.</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07F5A395-A754-45A8-9E56-3A4EF470DD7F}" type="slidenum">
              <a:rPr lang="en-US" smtClean="0"/>
              <a:pPr>
                <a:defRPr/>
              </a:pPr>
              <a:t>30</a:t>
            </a:fld>
            <a:endParaRPr lang="en-US" dirty="0"/>
          </a:p>
        </p:txBody>
      </p:sp>
    </p:spTree>
    <p:extLst>
      <p:ext uri="{BB962C8B-B14F-4D97-AF65-F5344CB8AC3E}">
        <p14:creationId xmlns:p14="http://schemas.microsoft.com/office/powerpoint/2010/main" val="1176918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42E19096-0B67-4CC4-AF9E-097906083F34}" type="slidenum">
              <a:rPr lang="en-US" smtClean="0"/>
              <a:pPr>
                <a:defRPr/>
              </a:pPr>
              <a:t>31</a:t>
            </a:fld>
            <a:endParaRPr lang="en-US" dirty="0"/>
          </a:p>
        </p:txBody>
      </p:sp>
    </p:spTree>
    <p:extLst>
      <p:ext uri="{BB962C8B-B14F-4D97-AF65-F5344CB8AC3E}">
        <p14:creationId xmlns:p14="http://schemas.microsoft.com/office/powerpoint/2010/main" val="1599582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performance management system </a:t>
            </a:r>
            <a:r>
              <a:rPr lang="en-US" dirty="0" smtClean="0">
                <a:cs typeface="Arial" charset="0"/>
              </a:rPr>
              <a:t>establishes performance standards used to evaluate employee performance. </a:t>
            </a:r>
          </a:p>
          <a:p>
            <a:pPr eaLnBrk="1" hangingPunct="1"/>
            <a:endParaRPr lang="en-US" dirty="0" smtClean="0">
              <a:cs typeface="Arial" charset="0"/>
            </a:endParaRPr>
          </a:p>
          <a:p>
            <a:pPr eaLnBrk="1" hangingPunct="1"/>
            <a:r>
              <a:rPr lang="en-US" dirty="0" smtClean="0">
                <a:cs typeface="Arial" charset="0"/>
              </a:rPr>
              <a:t>More than 70 percent of managers admit they have trouble giving a critical performance review to an underachieving employee.</a:t>
            </a:r>
          </a:p>
          <a:p>
            <a:pPr eaLnBrk="1" hangingPunct="1"/>
            <a:endParaRPr lang="en-US" dirty="0" smtClean="0">
              <a:cs typeface="Arial" charset="0"/>
            </a:endParaRPr>
          </a:p>
          <a:p>
            <a:pPr eaLnBrk="1" hangingPunct="1"/>
            <a:r>
              <a:rPr lang="en-US" dirty="0" smtClean="0">
                <a:cs typeface="Arial" charset="0"/>
              </a:rPr>
              <a:t>How do managers determine who gets paid what? </a:t>
            </a:r>
            <a:r>
              <a:rPr lang="en-US" b="1" dirty="0" smtClean="0">
                <a:cs typeface="Arial" charset="0"/>
              </a:rPr>
              <a:t>Skill-based pay </a:t>
            </a:r>
            <a:r>
              <a:rPr lang="en-US" dirty="0" smtClean="0">
                <a:cs typeface="Arial" charset="0"/>
              </a:rPr>
              <a:t>systems reward employees for the job skills and competencies</a:t>
            </a:r>
            <a:r>
              <a:rPr lang="en-US" baseline="0" dirty="0" smtClean="0">
                <a:cs typeface="Arial" charset="0"/>
              </a:rPr>
              <a:t> </a:t>
            </a:r>
            <a:r>
              <a:rPr lang="en-US" dirty="0" smtClean="0">
                <a:cs typeface="Arial" charset="0"/>
              </a:rPr>
              <a:t>they can demonstrate. Under this type of pay system, an employee’s job title doesn’t define his or her pay category, skills do. Research shows these types of pay systems tend to be more successful in manufacturing organizations than in service organizations and organizations pursuing technical innovations.  On the other hand, many organizations use </a:t>
            </a:r>
            <a:r>
              <a:rPr lang="en-US" b="1" dirty="0" smtClean="0">
                <a:cs typeface="Arial" charset="0"/>
              </a:rPr>
              <a:t>variable pay </a:t>
            </a:r>
            <a:r>
              <a:rPr lang="en-US" dirty="0" smtClean="0">
                <a:cs typeface="Arial" charset="0"/>
              </a:rPr>
              <a:t>systems, in which an individual’s compensation is contingent on performance—90 percent of U.S.</a:t>
            </a:r>
            <a:r>
              <a:rPr lang="en-US" baseline="0" dirty="0" smtClean="0">
                <a:cs typeface="Arial" charset="0"/>
              </a:rPr>
              <a:t> </a:t>
            </a:r>
            <a:r>
              <a:rPr lang="en-US" dirty="0" smtClean="0">
                <a:cs typeface="Arial" charset="0"/>
              </a:rPr>
              <a:t>organizations use some type of variable pay plans, and 81 percent of Canadian and Taiwanese organizations do.</a:t>
            </a:r>
          </a:p>
        </p:txBody>
      </p:sp>
      <p:sp>
        <p:nvSpPr>
          <p:cNvPr id="4" name="Slide Number Placeholder 3"/>
          <p:cNvSpPr>
            <a:spLocks noGrp="1"/>
          </p:cNvSpPr>
          <p:nvPr>
            <p:ph type="sldNum" sz="quarter" idx="5"/>
          </p:nvPr>
        </p:nvSpPr>
        <p:spPr/>
        <p:txBody>
          <a:bodyPr/>
          <a:lstStyle/>
          <a:p>
            <a:pPr>
              <a:defRPr/>
            </a:pPr>
            <a:fld id="{99E0DB3E-4215-4CE2-B579-6798E15224C8}" type="slidenum">
              <a:rPr lang="en-US" smtClean="0"/>
              <a:pPr>
                <a:defRPr/>
              </a:pPr>
              <a:t>32</a:t>
            </a:fld>
            <a:endParaRPr lang="en-US" dirty="0"/>
          </a:p>
        </p:txBody>
      </p:sp>
    </p:spTree>
    <p:extLst>
      <p:ext uri="{BB962C8B-B14F-4D97-AF65-F5344CB8AC3E}">
        <p14:creationId xmlns:p14="http://schemas.microsoft.com/office/powerpoint/2010/main" val="415323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Some examples of </a:t>
            </a:r>
            <a:r>
              <a:rPr lang="en-US" b="1" dirty="0" smtClean="0">
                <a:cs typeface="Arial" charset="0"/>
              </a:rPr>
              <a:t>high-performance work practices</a:t>
            </a:r>
            <a:r>
              <a:rPr lang="en-US" dirty="0" smtClean="0">
                <a:cs typeface="Arial" charset="0"/>
              </a:rPr>
              <a:t> are found in Exhibit 12-1.</a:t>
            </a:r>
          </a:p>
        </p:txBody>
      </p:sp>
      <p:sp>
        <p:nvSpPr>
          <p:cNvPr id="4" name="Slide Number Placeholder 3"/>
          <p:cNvSpPr>
            <a:spLocks noGrp="1"/>
          </p:cNvSpPr>
          <p:nvPr>
            <p:ph type="sldNum" sz="quarter" idx="5"/>
          </p:nvPr>
        </p:nvSpPr>
        <p:spPr/>
        <p:txBody>
          <a:bodyPr/>
          <a:lstStyle/>
          <a:p>
            <a:pPr>
              <a:defRPr/>
            </a:pPr>
            <a:fld id="{E4393E70-E180-48AB-9E0B-85D3E24F207A}" type="slidenum">
              <a:rPr lang="en-US" smtClean="0"/>
              <a:pPr>
                <a:defRPr/>
              </a:pPr>
              <a:t>6</a:t>
            </a:fld>
            <a:endParaRPr lang="en-US" dirty="0"/>
          </a:p>
        </p:txBody>
      </p:sp>
    </p:spTree>
    <p:extLst>
      <p:ext uri="{BB962C8B-B14F-4D97-AF65-F5344CB8AC3E}">
        <p14:creationId xmlns:p14="http://schemas.microsoft.com/office/powerpoint/2010/main" val="121615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cs typeface="Arial" charset="0"/>
              </a:rPr>
              <a:t>Although appraising someone’s performance is never easy, especially with employees who aren’t doing their jobs well, managers can be better at it by using any of the seven different performance appraisal methods. A description of each of  these methods, including advantages and disadvantages, is shown in Exhibit 12-10.</a:t>
            </a:r>
          </a:p>
        </p:txBody>
      </p:sp>
      <p:sp>
        <p:nvSpPr>
          <p:cNvPr id="4" name="Slide Number Placeholder 3"/>
          <p:cNvSpPr>
            <a:spLocks noGrp="1"/>
          </p:cNvSpPr>
          <p:nvPr>
            <p:ph type="sldNum" sz="quarter" idx="5"/>
          </p:nvPr>
        </p:nvSpPr>
        <p:spPr/>
        <p:txBody>
          <a:bodyPr/>
          <a:lstStyle/>
          <a:p>
            <a:pPr>
              <a:defRPr/>
            </a:pPr>
            <a:fld id="{F0239E06-6208-46B1-A128-B2289D54B953}" type="slidenum">
              <a:rPr lang="en-US" smtClean="0"/>
              <a:pPr>
                <a:defRPr/>
              </a:pPr>
              <a:t>33</a:t>
            </a:fld>
            <a:endParaRPr lang="en-US" dirty="0"/>
          </a:p>
        </p:txBody>
      </p:sp>
    </p:spTree>
    <p:extLst>
      <p:ext uri="{BB962C8B-B14F-4D97-AF65-F5344CB8AC3E}">
        <p14:creationId xmlns:p14="http://schemas.microsoft.com/office/powerpoint/2010/main" val="1401270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CDE2CF5-8D93-419D-8ABF-C8F4010DAEC5}" type="slidenum">
              <a:rPr lang="en-US" smtClean="0"/>
              <a:pPr>
                <a:defRPr/>
              </a:pPr>
              <a:t>34</a:t>
            </a:fld>
            <a:endParaRPr lang="en-US" dirty="0"/>
          </a:p>
        </p:txBody>
      </p:sp>
    </p:spTree>
    <p:extLst>
      <p:ext uri="{BB962C8B-B14F-4D97-AF65-F5344CB8AC3E}">
        <p14:creationId xmlns:p14="http://schemas.microsoft.com/office/powerpoint/2010/main" val="2649245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r>
              <a:rPr lang="en-US" dirty="0" smtClean="0">
                <a:cs typeface="Arial" charset="0"/>
              </a:rPr>
              <a:t>Exhibit 12-11 summarizes these factors, which are job-based and business-or industry-based.</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75667E97-336A-4046-837F-E2DBF59D591A}" type="slidenum">
              <a:rPr lang="en-US" smtClean="0"/>
              <a:pPr>
                <a:defRPr/>
              </a:pPr>
              <a:t>35</a:t>
            </a:fld>
            <a:endParaRPr lang="en-US" dirty="0"/>
          </a:p>
        </p:txBody>
      </p:sp>
    </p:spTree>
    <p:extLst>
      <p:ext uri="{BB962C8B-B14F-4D97-AF65-F5344CB8AC3E}">
        <p14:creationId xmlns:p14="http://schemas.microsoft.com/office/powerpoint/2010/main" val="3702104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r>
              <a:rPr lang="en-US" b="1" dirty="0" smtClean="0">
                <a:cs typeface="Arial" charset="0"/>
              </a:rPr>
              <a:t>Downsizing </a:t>
            </a:r>
            <a:r>
              <a:rPr lang="en-US" dirty="0" smtClean="0">
                <a:cs typeface="Arial" charset="0"/>
              </a:rPr>
              <a:t>(or layoffs) is the planned elimination of jobs in an organization. When an organization has too many employees—which can happen when it’s faced with an economic recession, declining market share, too aggressive growth, or poorly managed operations—one option for improving profits is to eliminate some of those excess workers. During the most current economic recession, many well-known companies downsized—including, among others, Boeing, Nokia, Procter &amp; Gamble, </a:t>
            </a:r>
            <a:r>
              <a:rPr lang="sv-SE" dirty="0" smtClean="0">
                <a:cs typeface="Arial" charset="0"/>
              </a:rPr>
              <a:t>Hewlett-Packard, Volkswagen, Dell, General Motors, Unisys, Siemens, Merck, </a:t>
            </a:r>
            <a:r>
              <a:rPr lang="en-US" dirty="0" smtClean="0">
                <a:cs typeface="Arial" charset="0"/>
              </a:rPr>
              <a:t>Honeywell, and eBay.</a:t>
            </a:r>
          </a:p>
          <a:p>
            <a:pPr eaLnBrk="1" hangingPunct="1"/>
            <a:endParaRPr lang="en-US" dirty="0" smtClean="0">
              <a:cs typeface="Arial" charset="0"/>
            </a:endParaRPr>
          </a:p>
          <a:p>
            <a:pPr eaLnBrk="1" hangingPunct="1"/>
            <a:r>
              <a:rPr lang="en-US" dirty="0" smtClean="0">
                <a:cs typeface="Arial" charset="0"/>
              </a:rPr>
              <a:t>Sexual harassment is a serious issue in both public and private sector organizations. During 2011 (the latest data available), more than 8,300 complaints were filed with the Equal Employment Opportunity Commission (EEOC), a substantial drop from 13,867 in 2008,</a:t>
            </a:r>
            <a:r>
              <a:rPr lang="en-US" baseline="0" dirty="0" smtClean="0">
                <a:cs typeface="Arial" charset="0"/>
              </a:rPr>
              <a:t> </a:t>
            </a:r>
            <a:r>
              <a:rPr lang="en-US" dirty="0" smtClean="0">
                <a:cs typeface="Arial" charset="0"/>
              </a:rPr>
              <a:t>12,696 in 2009, and</a:t>
            </a:r>
            <a:r>
              <a:rPr lang="en-US" baseline="0" dirty="0" smtClean="0">
                <a:cs typeface="Arial" charset="0"/>
              </a:rPr>
              <a:t> </a:t>
            </a:r>
            <a:r>
              <a:rPr lang="en-US" dirty="0" smtClean="0">
                <a:cs typeface="Arial" charset="0"/>
              </a:rPr>
              <a:t>11,717 in 2010.</a:t>
            </a:r>
          </a:p>
        </p:txBody>
      </p:sp>
      <p:sp>
        <p:nvSpPr>
          <p:cNvPr id="4" name="Slide Number Placeholder 3"/>
          <p:cNvSpPr>
            <a:spLocks noGrp="1"/>
          </p:cNvSpPr>
          <p:nvPr>
            <p:ph type="sldNum" sz="quarter" idx="5"/>
          </p:nvPr>
        </p:nvSpPr>
        <p:spPr/>
        <p:txBody>
          <a:bodyPr/>
          <a:lstStyle/>
          <a:p>
            <a:pPr>
              <a:defRPr/>
            </a:pPr>
            <a:fld id="{4A75DC0F-E4DC-4333-833F-AE7807E0914E}" type="slidenum">
              <a:rPr lang="en-US" smtClean="0"/>
              <a:pPr>
                <a:defRPr/>
              </a:pPr>
              <a:t>36</a:t>
            </a:fld>
            <a:endParaRPr lang="en-US" dirty="0"/>
          </a:p>
        </p:txBody>
      </p:sp>
    </p:spTree>
    <p:extLst>
      <p:ext uri="{BB962C8B-B14F-4D97-AF65-F5344CB8AC3E}">
        <p14:creationId xmlns:p14="http://schemas.microsoft.com/office/powerpoint/2010/main" val="2080055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r>
              <a:rPr lang="en-US" b="1" dirty="0" smtClean="0">
                <a:cs typeface="Arial" charset="0"/>
              </a:rPr>
              <a:t>Downsizing </a:t>
            </a:r>
            <a:r>
              <a:rPr lang="en-US" dirty="0" smtClean="0">
                <a:cs typeface="Arial" charset="0"/>
              </a:rPr>
              <a:t>(or layoffs) is the planned elimination of jobs in an organization. When an organization has too many employees—which can happen when it’s faced with an economic recession, declining market share, too aggressive growth, or poorly managed operations—one option for improving profits is to eliminate some of those excess workers. During the most current economic recession, many well-known companies downsized—including, among others, Boeing, Nokia, Procter &amp; Gamble, </a:t>
            </a:r>
            <a:r>
              <a:rPr lang="sv-SE" dirty="0" smtClean="0">
                <a:cs typeface="Arial" charset="0"/>
              </a:rPr>
              <a:t>Hewlett-Packard, Volkswagen, Dell, General Motors, Unisys, Siemens, Merck, </a:t>
            </a:r>
            <a:r>
              <a:rPr lang="en-US" dirty="0" smtClean="0">
                <a:cs typeface="Arial" charset="0"/>
              </a:rPr>
              <a:t>Honeywell, and eBay.</a:t>
            </a:r>
          </a:p>
          <a:p>
            <a:pPr eaLnBrk="1" hangingPunct="1"/>
            <a:endParaRPr lang="en-US" dirty="0" smtClean="0">
              <a:cs typeface="Arial" charset="0"/>
            </a:endParaRPr>
          </a:p>
          <a:p>
            <a:pPr eaLnBrk="1" hangingPunct="1"/>
            <a:r>
              <a:rPr lang="en-US" dirty="0" smtClean="0">
                <a:cs typeface="Arial" charset="0"/>
              </a:rPr>
              <a:t>Sexual harassment is a serious issue in both public and private sector organizations. During 2011 (the latest data available), more than 8,300 complaints were filed with the Equal Employment Opportunity Commission (EEOC), a substantial drop from 13,867 in 2008,</a:t>
            </a:r>
            <a:r>
              <a:rPr lang="en-US" baseline="0" dirty="0" smtClean="0">
                <a:cs typeface="Arial" charset="0"/>
              </a:rPr>
              <a:t> </a:t>
            </a:r>
            <a:r>
              <a:rPr lang="en-US" dirty="0" smtClean="0">
                <a:cs typeface="Arial" charset="0"/>
              </a:rPr>
              <a:t>12,696 in 2009, and</a:t>
            </a:r>
            <a:r>
              <a:rPr lang="en-US" baseline="0" dirty="0" smtClean="0">
                <a:cs typeface="Arial" charset="0"/>
              </a:rPr>
              <a:t> </a:t>
            </a:r>
            <a:r>
              <a:rPr lang="en-US" dirty="0" smtClean="0">
                <a:cs typeface="Arial" charset="0"/>
              </a:rPr>
              <a:t>11,717 in 2010.</a:t>
            </a:r>
          </a:p>
        </p:txBody>
      </p:sp>
      <p:sp>
        <p:nvSpPr>
          <p:cNvPr id="4" name="Slide Number Placeholder 3"/>
          <p:cNvSpPr>
            <a:spLocks noGrp="1"/>
          </p:cNvSpPr>
          <p:nvPr>
            <p:ph type="sldNum" sz="quarter" idx="5"/>
          </p:nvPr>
        </p:nvSpPr>
        <p:spPr/>
        <p:txBody>
          <a:bodyPr/>
          <a:lstStyle/>
          <a:p>
            <a:pPr>
              <a:defRPr/>
            </a:pPr>
            <a:fld id="{4A75DC0F-E4DC-4333-833F-AE7807E0914E}" type="slidenum">
              <a:rPr lang="en-US" smtClean="0"/>
              <a:pPr>
                <a:defRPr/>
              </a:pPr>
              <a:t>37</a:t>
            </a:fld>
            <a:endParaRPr lang="en-US" dirty="0"/>
          </a:p>
        </p:txBody>
      </p:sp>
    </p:spTree>
    <p:extLst>
      <p:ext uri="{BB962C8B-B14F-4D97-AF65-F5344CB8AC3E}">
        <p14:creationId xmlns:p14="http://schemas.microsoft.com/office/powerpoint/2010/main" val="2080055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eaLnBrk="1" hangingPunct="1"/>
            <a:r>
              <a:rPr lang="en-US" dirty="0" smtClean="0">
                <a:cs typeface="Arial" charset="0"/>
              </a:rPr>
              <a:t>Exhibit 12-12 lists some ways that managers can lessen the trauma both for the employees being laid off and for the survivors.</a:t>
            </a:r>
          </a:p>
        </p:txBody>
      </p:sp>
      <p:sp>
        <p:nvSpPr>
          <p:cNvPr id="4" name="Slide Number Placeholder 3"/>
          <p:cNvSpPr>
            <a:spLocks noGrp="1"/>
          </p:cNvSpPr>
          <p:nvPr>
            <p:ph type="sldNum" sz="quarter" idx="5"/>
          </p:nvPr>
        </p:nvSpPr>
        <p:spPr/>
        <p:txBody>
          <a:bodyPr/>
          <a:lstStyle/>
          <a:p>
            <a:pPr>
              <a:defRPr/>
            </a:pPr>
            <a:fld id="{EBA64DA3-1CA5-4CA1-A914-CE87713F63C7}" type="slidenum">
              <a:rPr lang="en-US" smtClean="0"/>
              <a:pPr>
                <a:defRPr/>
              </a:pPr>
              <a:t>38</a:t>
            </a:fld>
            <a:endParaRPr lang="en-US" dirty="0"/>
          </a:p>
        </p:txBody>
      </p:sp>
    </p:spTree>
    <p:extLst>
      <p:ext uri="{BB962C8B-B14F-4D97-AF65-F5344CB8AC3E}">
        <p14:creationId xmlns:p14="http://schemas.microsoft.com/office/powerpoint/2010/main" val="3965057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r>
              <a:rPr lang="en-US" dirty="0" smtClean="0">
                <a:cs typeface="Arial" charset="0"/>
              </a:rPr>
              <a:t>Smart managers recognize that employees don’t leave their families and personal lives behind when they come to work. In response, many organizations are offering </a:t>
            </a:r>
            <a:r>
              <a:rPr lang="en-US" b="1" dirty="0" smtClean="0">
                <a:cs typeface="Arial" charset="0"/>
              </a:rPr>
              <a:t>family-friendly benefits</a:t>
            </a:r>
            <a:r>
              <a:rPr lang="en-US" dirty="0" smtClean="0">
                <a:cs typeface="Arial" charset="0"/>
              </a:rPr>
              <a:t>, which accommodate employees’ needs for work–family life balance. They’ve introduced programs such as on-site child care, summer day camps, flextime, job sharing, time off for school functions, telecommuting, and part-time employment.</a:t>
            </a:r>
          </a:p>
        </p:txBody>
      </p:sp>
      <p:sp>
        <p:nvSpPr>
          <p:cNvPr id="4" name="Slide Number Placeholder 3"/>
          <p:cNvSpPr>
            <a:spLocks noGrp="1"/>
          </p:cNvSpPr>
          <p:nvPr>
            <p:ph type="sldNum" sz="quarter" idx="5"/>
          </p:nvPr>
        </p:nvSpPr>
        <p:spPr/>
        <p:txBody>
          <a:bodyPr/>
          <a:lstStyle/>
          <a:p>
            <a:pPr>
              <a:defRPr/>
            </a:pPr>
            <a:fld id="{1BD927CB-A8F8-4FEF-AC71-D81B2625D7D4}" type="slidenum">
              <a:rPr lang="en-US" smtClean="0"/>
              <a:pPr>
                <a:defRPr/>
              </a:pPr>
              <a:t>39</a:t>
            </a:fld>
            <a:endParaRPr lang="en-US" dirty="0"/>
          </a:p>
        </p:txBody>
      </p:sp>
    </p:spTree>
    <p:extLst>
      <p:ext uri="{BB962C8B-B14F-4D97-AF65-F5344CB8AC3E}">
        <p14:creationId xmlns:p14="http://schemas.microsoft.com/office/powerpoint/2010/main" val="4203456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40</a:t>
            </a:fld>
            <a:endParaRPr lang="en-US" dirty="0"/>
          </a:p>
        </p:txBody>
      </p:sp>
    </p:spTree>
    <p:extLst>
      <p:ext uri="{BB962C8B-B14F-4D97-AF65-F5344CB8AC3E}">
        <p14:creationId xmlns:p14="http://schemas.microsoft.com/office/powerpoint/2010/main" val="129053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Exhibit 12-2 shows the eight activities in the HRM process.</a:t>
            </a:r>
          </a:p>
        </p:txBody>
      </p:sp>
      <p:sp>
        <p:nvSpPr>
          <p:cNvPr id="4" name="Slide Number Placeholder 3"/>
          <p:cNvSpPr>
            <a:spLocks noGrp="1"/>
          </p:cNvSpPr>
          <p:nvPr>
            <p:ph type="sldNum" sz="quarter" idx="5"/>
          </p:nvPr>
        </p:nvSpPr>
        <p:spPr/>
        <p:txBody>
          <a:bodyPr/>
          <a:lstStyle/>
          <a:p>
            <a:pPr>
              <a:defRPr/>
            </a:pPr>
            <a:fld id="{45A8BE3D-B2FE-4AC0-89EB-C92A79D54F70}" type="slidenum">
              <a:rPr lang="en-US" smtClean="0"/>
              <a:pPr>
                <a:defRPr/>
              </a:pPr>
              <a:t>7</a:t>
            </a:fld>
            <a:endParaRPr lang="en-US" dirty="0"/>
          </a:p>
        </p:txBody>
      </p:sp>
    </p:spTree>
    <p:extLst>
      <p:ext uri="{BB962C8B-B14F-4D97-AF65-F5344CB8AC3E}">
        <p14:creationId xmlns:p14="http://schemas.microsoft.com/office/powerpoint/2010/main" val="42895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The entire HRM process is influenced by the external environment. Those factors most directly influencing it include the economy, employee labor unions, governmental laws and regulations, and demographic trends.</a:t>
            </a:r>
          </a:p>
          <a:p>
            <a:pPr eaLnBrk="1" hangingPunct="1"/>
            <a:endParaRPr lang="en-US" dirty="0" smtClean="0">
              <a:cs typeface="Arial" charset="0"/>
            </a:endParaRPr>
          </a:p>
          <a:p>
            <a:pPr eaLnBrk="1" hangingPunct="1"/>
            <a:r>
              <a:rPr lang="en-US" dirty="0" smtClean="0">
                <a:cs typeface="Arial" charset="0"/>
              </a:rPr>
              <a:t>The global economic downturn has left what many experts believe to be an enduring mark on HRM practices worldwide. In the United States, labor economists say that although jobs may be coming back slowly, they aren’t the same ones that employees were used to. Many of these jobs are temporary or contract positions, rather than full-time jobs with benefits.</a:t>
            </a:r>
          </a:p>
        </p:txBody>
      </p:sp>
      <p:sp>
        <p:nvSpPr>
          <p:cNvPr id="4" name="Slide Number Placeholder 3"/>
          <p:cNvSpPr>
            <a:spLocks noGrp="1"/>
          </p:cNvSpPr>
          <p:nvPr>
            <p:ph type="sldNum" sz="quarter" idx="5"/>
          </p:nvPr>
        </p:nvSpPr>
        <p:spPr/>
        <p:txBody>
          <a:bodyPr/>
          <a:lstStyle/>
          <a:p>
            <a:pPr>
              <a:defRPr/>
            </a:pPr>
            <a:fld id="{6514CCF6-FA04-4BFC-AC18-035D8491D3DF}" type="slidenum">
              <a:rPr lang="en-US" smtClean="0"/>
              <a:pPr>
                <a:defRPr/>
              </a:pPr>
              <a:t>8</a:t>
            </a:fld>
            <a:endParaRPr lang="en-US" dirty="0"/>
          </a:p>
        </p:txBody>
      </p:sp>
    </p:spTree>
    <p:extLst>
      <p:ext uri="{BB962C8B-B14F-4D97-AF65-F5344CB8AC3E}">
        <p14:creationId xmlns:p14="http://schemas.microsoft.com/office/powerpoint/2010/main" val="416267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labor union </a:t>
            </a:r>
            <a:r>
              <a:rPr lang="en-US" dirty="0" smtClean="0">
                <a:cs typeface="Arial" charset="0"/>
              </a:rPr>
              <a:t>is an organization that represents workers and seeks to protect their interests through collective bargaining. In unionized organizations, many HRM decisions are dictated by collective bargaining agreements, which usually define things such as recruitment sources; criteria for hiring, promotions, and layoffs; training eligibility; and disciplinary practices.  Work stops, labor disputes, and negotiations between management and labor are just a few of the challenges organizations and managers face when their workforce is unionized.</a:t>
            </a:r>
          </a:p>
        </p:txBody>
      </p:sp>
      <p:sp>
        <p:nvSpPr>
          <p:cNvPr id="4" name="Slide Number Placeholder 3"/>
          <p:cNvSpPr>
            <a:spLocks noGrp="1"/>
          </p:cNvSpPr>
          <p:nvPr>
            <p:ph type="sldNum" sz="quarter" idx="5"/>
          </p:nvPr>
        </p:nvSpPr>
        <p:spPr/>
        <p:txBody>
          <a:bodyPr/>
          <a:lstStyle/>
          <a:p>
            <a:pPr>
              <a:defRPr/>
            </a:pPr>
            <a:fld id="{9A1CC705-6427-4842-A9C5-A2B6FEF5E111}" type="slidenum">
              <a:rPr lang="en-US" smtClean="0"/>
              <a:pPr>
                <a:defRPr/>
              </a:pPr>
              <a:t>9</a:t>
            </a:fld>
            <a:endParaRPr lang="en-US" dirty="0"/>
          </a:p>
        </p:txBody>
      </p:sp>
    </p:spTree>
    <p:extLst>
      <p:ext uri="{BB962C8B-B14F-4D97-AF65-F5344CB8AC3E}">
        <p14:creationId xmlns:p14="http://schemas.microsoft.com/office/powerpoint/2010/main" val="139684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An organization’s HRM practices are governed by a country’s laws. A number of important laws and regulations affect what you can</a:t>
            </a:r>
            <a:r>
              <a:rPr lang="en-US" baseline="0" dirty="0" smtClean="0">
                <a:cs typeface="Arial" charset="0"/>
              </a:rPr>
              <a:t> </a:t>
            </a:r>
            <a:r>
              <a:rPr lang="en-US" dirty="0" smtClean="0">
                <a:cs typeface="Arial" charset="0"/>
              </a:rPr>
              <a:t>and cannot do legally as a manager. Because workplace lawsuits are increasingly targeting supervisors, as well as their organizations, managers must know what they can and cannot do by law.</a:t>
            </a:r>
          </a:p>
          <a:p>
            <a:pPr eaLnBrk="1" hangingPunct="1"/>
            <a:endParaRPr lang="en-US" dirty="0" smtClean="0">
              <a:cs typeface="Arial" charset="0"/>
            </a:endParaRPr>
          </a:p>
          <a:p>
            <a:pPr eaLnBrk="1" hangingPunct="1"/>
            <a:r>
              <a:rPr lang="en-US" dirty="0" smtClean="0">
                <a:cs typeface="Arial" charset="0"/>
              </a:rPr>
              <a:t>Many U.S. organizations have affirmative action programs to ensure that decisions and practices enhance the employment, upgrading, and retention of members from protected groups such as minorities and females. That is, an organization refrains from discrimination and actively seeks to enhance the status of members from protected groups.</a:t>
            </a:r>
          </a:p>
          <a:p>
            <a:pPr eaLnBrk="1" hangingPunct="1"/>
            <a:r>
              <a:rPr lang="en-US" dirty="0" smtClean="0">
                <a:cs typeface="Arial" charset="0"/>
              </a:rPr>
              <a:t> </a:t>
            </a:r>
          </a:p>
          <a:p>
            <a:pPr eaLnBrk="1" hangingPunct="1"/>
            <a:r>
              <a:rPr lang="en-US" dirty="0" smtClean="0">
                <a:cs typeface="Arial" charset="0"/>
              </a:rPr>
              <a:t>We do want to mention two current U.S. laws that each have the potential to affect future HRM practices. The first of these, the Patient Protection and Affordable Care Act (PPACA;</a:t>
            </a:r>
            <a:r>
              <a:rPr lang="en-US" baseline="0" dirty="0" smtClean="0">
                <a:cs typeface="Arial" charset="0"/>
              </a:rPr>
              <a:t> </a:t>
            </a:r>
            <a:r>
              <a:rPr lang="en-US" dirty="0" smtClean="0">
                <a:cs typeface="Arial" charset="0"/>
              </a:rPr>
              <a:t>commonly called the Health Care Reform Act), was signed into law in March 2010 and upheld by the Supreme Court of the United States in 2012.</a:t>
            </a:r>
          </a:p>
          <a:p>
            <a:pPr eaLnBrk="1" hangingPunct="1"/>
            <a:endParaRPr lang="en-US" dirty="0" smtClean="0">
              <a:cs typeface="Arial" charset="0"/>
            </a:endParaRPr>
          </a:p>
          <a:p>
            <a:pPr eaLnBrk="1" hangingPunct="1"/>
            <a:r>
              <a:rPr lang="en-US" dirty="0" smtClean="0">
                <a:cs typeface="Arial" charset="0"/>
              </a:rPr>
              <a:t>The Social Networking Online Protection Act (SNOPA) has been introduced and would prohibit employers from requiring</a:t>
            </a:r>
          </a:p>
          <a:p>
            <a:pPr eaLnBrk="1" hangingPunct="1"/>
            <a:r>
              <a:rPr lang="en-US" dirty="0" smtClean="0">
                <a:cs typeface="Arial" charset="0"/>
              </a:rPr>
              <a:t>a username, password, or other access to online content. </a:t>
            </a:r>
          </a:p>
        </p:txBody>
      </p:sp>
      <p:sp>
        <p:nvSpPr>
          <p:cNvPr id="4" name="Slide Number Placeholder 3"/>
          <p:cNvSpPr>
            <a:spLocks noGrp="1"/>
          </p:cNvSpPr>
          <p:nvPr>
            <p:ph type="sldNum" sz="quarter" idx="5"/>
          </p:nvPr>
        </p:nvSpPr>
        <p:spPr/>
        <p:txBody>
          <a:bodyPr/>
          <a:lstStyle/>
          <a:p>
            <a:pPr>
              <a:defRPr/>
            </a:pPr>
            <a:fld id="{387647F3-018F-441D-B195-109D99EA8328}" type="slidenum">
              <a:rPr lang="en-US" smtClean="0"/>
              <a:pPr>
                <a:defRPr/>
              </a:pPr>
              <a:t>10</a:t>
            </a:fld>
            <a:endParaRPr lang="en-US" dirty="0"/>
          </a:p>
        </p:txBody>
      </p:sp>
    </p:spTree>
    <p:extLst>
      <p:ext uri="{BB962C8B-B14F-4D97-AF65-F5344CB8AC3E}">
        <p14:creationId xmlns:p14="http://schemas.microsoft.com/office/powerpoint/2010/main" val="282885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dirty="0" smtClean="0">
                <a:cs typeface="Arial" charset="0"/>
              </a:rPr>
              <a:t>See Exhibit 12-3 for some of the important U.S. laws that affect the HRM process.</a:t>
            </a:r>
          </a:p>
        </p:txBody>
      </p:sp>
      <p:sp>
        <p:nvSpPr>
          <p:cNvPr id="4" name="Slide Number Placeholder 3"/>
          <p:cNvSpPr>
            <a:spLocks noGrp="1"/>
          </p:cNvSpPr>
          <p:nvPr>
            <p:ph type="sldNum" sz="quarter" idx="5"/>
          </p:nvPr>
        </p:nvSpPr>
        <p:spPr/>
        <p:txBody>
          <a:bodyPr/>
          <a:lstStyle/>
          <a:p>
            <a:pPr>
              <a:defRPr/>
            </a:pPr>
            <a:fld id="{182B6394-AD9F-4245-A504-76126DBD3820}" type="slidenum">
              <a:rPr lang="en-US" smtClean="0"/>
              <a:pPr>
                <a:defRPr/>
              </a:pPr>
              <a:t>11</a:t>
            </a:fld>
            <a:endParaRPr lang="en-US" dirty="0"/>
          </a:p>
        </p:txBody>
      </p:sp>
    </p:spTree>
    <p:extLst>
      <p:ext uri="{BB962C8B-B14F-4D97-AF65-F5344CB8AC3E}">
        <p14:creationId xmlns:p14="http://schemas.microsoft.com/office/powerpoint/2010/main" val="329326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4B0B538-32F8-4AEF-AFC2-840C9D3280C8}" type="slidenum">
              <a:rPr lang="en-US" smtClean="0"/>
              <a:pPr>
                <a:defRPr/>
              </a:pPr>
              <a:t>12</a:t>
            </a:fld>
            <a:endParaRPr lang="en-US" dirty="0"/>
          </a:p>
        </p:txBody>
      </p:sp>
    </p:spTree>
    <p:extLst>
      <p:ext uri="{BB962C8B-B14F-4D97-AF65-F5344CB8AC3E}">
        <p14:creationId xmlns:p14="http://schemas.microsoft.com/office/powerpoint/2010/main" val="388689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13-</a:t>
            </a:r>
            <a:fld id="{D239C5BE-8043-4E7D-97E0-1F12E80BAC81}"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13-</a:t>
            </a:r>
            <a:fld id="{7C2D5438-9A56-4B1B-82CE-B19EF8406DBA}"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CFE5054-7327-41FD-8E54-828F9B97DD1F}"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0F3660A-376F-40F3-9A84-15257167EFD0}"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BCAD5CA-96AB-4F32-8227-EDDEE5BEE75E}"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C3D8A6A-7B6A-48EC-A791-02B877CFDDDD}"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43944138-D28F-41F9-97FF-B23417BED2C5}" type="datetime4">
              <a:rPr lang="en-US" smtClean="0"/>
              <a:pPr/>
              <a:t>September 13, 2016</a:t>
            </a:fld>
            <a:endParaRPr lang="en-US"/>
          </a:p>
        </p:txBody>
      </p:sp>
      <p:sp>
        <p:nvSpPr>
          <p:cNvPr id="8" name="Footer Placeholder 7"/>
          <p:cNvSpPr>
            <a:spLocks noGrp="1"/>
          </p:cNvSpPr>
          <p:nvPr>
            <p:ph type="ftr" sz="quarter" idx="11"/>
          </p:nvPr>
        </p:nvSpPr>
        <p:spPr/>
        <p:txBody>
          <a:bodyPr/>
          <a:lstStyle/>
          <a:p>
            <a:r>
              <a:rPr lang="en-US" smtClean="0"/>
              <a:t>Copyright © 2016 Pearson Education, Inc.</a:t>
            </a:r>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B45DE13E-F923-4C74-A79E-265586C6633C}" type="datetime4">
              <a:rPr lang="en-US" smtClean="0"/>
              <a:pPr/>
              <a:t>September 13, 2016</a:t>
            </a:fld>
            <a:endParaRPr lang="en-US"/>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ECCB1B3-CDCE-4D30-83AD-E758F8871867}" type="datetime4">
              <a:rPr lang="en-US" smtClean="0"/>
              <a:pPr/>
              <a:t>September 13, 2016</a:t>
            </a:fld>
            <a:endParaRPr lang="en-US"/>
          </a:p>
        </p:txBody>
      </p:sp>
      <p:sp>
        <p:nvSpPr>
          <p:cNvPr id="3" name="Footer Placeholder 2"/>
          <p:cNvSpPr>
            <a:spLocks noGrp="1"/>
          </p:cNvSpPr>
          <p:nvPr>
            <p:ph type="ftr" sz="quarter" idx="11"/>
          </p:nvPr>
        </p:nvSpPr>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19BB596-D356-4BC3-A870-82C3BD766D33}"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62C5DCB-AC1C-4AF8-89EF-D6F1026968C3}"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867F5-9D08-4354-81E7-8E691D591EF3}"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B37FA-F190-45FF-9EAF-13C024F4B31B}"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13-</a:t>
            </a:r>
            <a:fld id="{061528CD-ACBD-4FF8-B23C-59E52B38756A}" type="slidenum">
              <a:rPr lang="en-US" sz="1200" b="1">
                <a:solidFill>
                  <a:schemeClr val="bg1"/>
                </a:solidFill>
              </a:rPr>
              <a:pPr eaLnBrk="0" hangingPunct="0">
                <a:spcBef>
                  <a:spcPct val="50000"/>
                </a:spcBef>
              </a:pPr>
              <a:t>‹#›</a:t>
            </a:fld>
            <a:r>
              <a:rPr lang="en-US" sz="1200" b="1">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13-</a:t>
            </a:r>
            <a:fld id="{156B38F5-A8A3-4263-9123-2C263F7FE8F6}"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2E2824D-2FB9-4C7F-BB26-20A28D524733}" type="datetime4">
              <a:rPr lang="en-US" smtClean="0"/>
              <a:pPr/>
              <a:t>September 13, 2016</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http://www.cite.gov.pt/pt/legis/CodTrab_indice.html"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hyperlink" Target="http://www.cite.gov.pt/pt/acite/dirdevtrab005.html" TargetMode="External"/><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hyperlink" Target="http://www.cite.gov.pt/pt/acite/dirdevtrab005.html" TargetMode="External"/><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4191000" y="1676400"/>
            <a:ext cx="4648200" cy="1524000"/>
          </a:xfrm>
        </p:spPr>
        <p:txBody>
          <a:bodyPr>
            <a:normAutofit fontScale="90000"/>
          </a:bodyPr>
          <a:lstStyle/>
          <a:p>
            <a:r>
              <a:rPr lang="pt-PT" dirty="0" smtClean="0">
                <a:latin typeface="HelveticaNeue-Light"/>
              </a:rPr>
              <a:t>Gestão </a:t>
            </a:r>
            <a:r>
              <a:rPr lang="pt-PT" dirty="0" smtClean="0">
                <a:latin typeface="HelveticaNeue-Light"/>
              </a:rPr>
              <a:t>de Recursos Humanos</a:t>
            </a:r>
            <a:endParaRPr lang="pt-PT" dirty="0">
              <a:latin typeface="HelveticaNeue-Light"/>
            </a:endParaRPr>
          </a:p>
        </p:txBody>
      </p:sp>
      <p:sp>
        <p:nvSpPr>
          <p:cNvPr id="7" name="Footer Placeholder 6"/>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8" name="TextBox 7"/>
          <p:cNvSpPr txBox="1"/>
          <p:nvPr/>
        </p:nvSpPr>
        <p:spPr>
          <a:xfrm>
            <a:off x="7848600" y="6400800"/>
            <a:ext cx="990600" cy="261610"/>
          </a:xfrm>
          <a:prstGeom prst="rect">
            <a:avLst/>
          </a:prstGeom>
          <a:noFill/>
        </p:spPr>
        <p:txBody>
          <a:bodyPr wrap="square" rtlCol="0">
            <a:spAutoFit/>
          </a:bodyPr>
          <a:lstStyle/>
          <a:p>
            <a:r>
              <a:rPr lang="en-US" sz="1100" dirty="0" smtClean="0"/>
              <a:t>12 - 1</a:t>
            </a:r>
            <a:endParaRPr lang="en-US" sz="1100" dirty="0"/>
          </a:p>
        </p:txBody>
      </p:sp>
      <p:sp>
        <p:nvSpPr>
          <p:cNvPr id="9" name="Oval 8"/>
          <p:cNvSpPr/>
          <p:nvPr/>
        </p:nvSpPr>
        <p:spPr>
          <a:xfrm>
            <a:off x="7467600" y="4267200"/>
            <a:ext cx="1219200" cy="1295400"/>
          </a:xfrm>
          <a:prstGeom prst="ellipse">
            <a:avLst/>
          </a:prstGeom>
          <a:solidFill>
            <a:srgbClr val="7620F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smtClean="0">
                <a:solidFill>
                  <a:schemeClr val="tx1"/>
                </a:solidFill>
              </a:rPr>
              <a:t>12</a:t>
            </a:r>
            <a:endParaRPr lang="en-US" sz="4400" dirty="0">
              <a:solidFill>
                <a:schemeClr val="tx1"/>
              </a:solidFill>
            </a:endParaRPr>
          </a:p>
        </p:txBody>
      </p:sp>
      <p:pic>
        <p:nvPicPr>
          <p:cNvPr id="10" name="Picture 4" descr="0133043606_i"/>
          <p:cNvPicPr>
            <a:picLocks noChangeAspect="1" noChangeArrowheads="1"/>
          </p:cNvPicPr>
          <p:nvPr/>
        </p:nvPicPr>
        <p:blipFill>
          <a:blip r:embed="rId2" cstate="print"/>
          <a:stretch>
            <a:fillRect/>
          </a:stretch>
        </p:blipFill>
        <p:spPr bwMode="auto">
          <a:xfrm>
            <a:off x="457200" y="838200"/>
            <a:ext cx="3429000" cy="4648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153400" y="6553200"/>
            <a:ext cx="762000" cy="261610"/>
          </a:xfrm>
          <a:prstGeom prst="rect">
            <a:avLst/>
          </a:prstGeom>
          <a:noFill/>
        </p:spPr>
        <p:txBody>
          <a:bodyPr wrap="square" rtlCol="0">
            <a:spAutoFit/>
          </a:bodyPr>
          <a:lstStyle/>
          <a:p>
            <a:r>
              <a:rPr lang="en-US" sz="1100" dirty="0" smtClean="0"/>
              <a:t>12 - 9</a:t>
            </a:r>
            <a:endParaRPr lang="en-US" sz="1100"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Fatores</a:t>
            </a:r>
            <a:r>
              <a:rPr lang="en-US" dirty="0" smtClean="0"/>
              <a:t> </a:t>
            </a:r>
            <a:r>
              <a:rPr lang="en-US" dirty="0" err="1" smtClean="0"/>
              <a:t>externos</a:t>
            </a:r>
            <a:r>
              <a:rPr lang="en-US" dirty="0" smtClean="0"/>
              <a:t> que </a:t>
            </a:r>
            <a:r>
              <a:rPr lang="en-US" dirty="0" err="1" smtClean="0"/>
              <a:t>afetam</a:t>
            </a:r>
            <a:r>
              <a:rPr lang="en-US" dirty="0" smtClean="0"/>
              <a:t> a GRH</a:t>
            </a:r>
            <a:r>
              <a:rPr lang="en-US" sz="3600" dirty="0" smtClean="0"/>
              <a:t> (cont.)</a:t>
            </a:r>
            <a:endParaRPr lang="en-US" sz="3600" dirty="0" smtClean="0">
              <a:latin typeface="Calibri" pitchFamily="34" charset="0"/>
            </a:endParaRPr>
          </a:p>
        </p:txBody>
      </p:sp>
      <p:sp>
        <p:nvSpPr>
          <p:cNvPr id="9" name="Rectangle 3"/>
          <p:cNvSpPr txBox="1">
            <a:spLocks/>
          </p:cNvSpPr>
          <p:nvPr/>
        </p:nvSpPr>
        <p:spPr bwMode="auto">
          <a:xfrm>
            <a:off x="457200" y="2057400"/>
            <a:ext cx="8229600" cy="40814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Contexto Legal da GRH</a:t>
            </a:r>
          </a:p>
          <a:p>
            <a:pPr marL="342900" indent="-342900" eaLnBrk="0" hangingPunct="0">
              <a:spcBef>
                <a:spcPct val="20000"/>
              </a:spcBef>
              <a:buFont typeface="Arial" charset="0"/>
              <a:buChar char="•"/>
            </a:pPr>
            <a:endParaRPr lang="pt-PT" sz="800" b="1" dirty="0" smtClean="0"/>
          </a:p>
          <a:p>
            <a:pPr marL="742950" lvl="1" indent="-285750" eaLnBrk="0" hangingPunct="0">
              <a:spcBef>
                <a:spcPct val="20000"/>
              </a:spcBef>
              <a:buFont typeface="Arial" charset="0"/>
              <a:buChar char="–"/>
            </a:pPr>
            <a:endParaRPr lang="pt-PT" sz="2400" dirty="0" smtClean="0"/>
          </a:p>
          <a:p>
            <a:pPr marL="742950" lvl="1" indent="-285750" eaLnBrk="0" hangingPunct="0">
              <a:spcBef>
                <a:spcPct val="20000"/>
              </a:spcBef>
              <a:buFont typeface="Arial" charset="0"/>
              <a:buChar char="–"/>
            </a:pPr>
            <a:r>
              <a:rPr lang="pt-PT" sz="2400" dirty="0" smtClean="0"/>
              <a:t>Contexto </a:t>
            </a:r>
            <a:r>
              <a:rPr lang="pt-PT" sz="2400" dirty="0" smtClean="0"/>
              <a:t>legal </a:t>
            </a:r>
            <a:r>
              <a:rPr lang="pt-PT" sz="2400" dirty="0" smtClean="0"/>
              <a:t>nacional – Código do trabalho</a:t>
            </a:r>
            <a:endParaRPr lang="pt-PT" sz="2400" dirty="0" smtClean="0"/>
          </a:p>
          <a:p>
            <a:pPr marL="1168400" lvl="1" indent="-266700" eaLnBrk="0" hangingPunct="0">
              <a:spcBef>
                <a:spcPct val="20000"/>
              </a:spcBef>
              <a:buFont typeface="Arial" panose="020B0604020202020204" pitchFamily="34" charset="0"/>
              <a:buChar char="•"/>
            </a:pPr>
            <a:r>
              <a:rPr lang="pt-PT" dirty="0">
                <a:hlinkClick r:id="rId3"/>
              </a:rPr>
              <a:t>http://</a:t>
            </a:r>
            <a:r>
              <a:rPr lang="pt-PT" dirty="0" smtClean="0">
                <a:hlinkClick r:id="rId3"/>
              </a:rPr>
              <a:t>www.cite.gov.pt/pt/legis/CodTrab_indice.html</a:t>
            </a:r>
            <a:endParaRPr lang="pt-PT" dirty="0" smtClean="0"/>
          </a:p>
          <a:p>
            <a:pPr marL="901700" lvl="1" eaLnBrk="0" hangingPunct="0">
              <a:spcBef>
                <a:spcPct val="20000"/>
              </a:spcBef>
            </a:pPr>
            <a:endParaRPr lang="pt-PT" dirty="0" smtClean="0"/>
          </a:p>
        </p:txBody>
      </p:sp>
    </p:spTree>
    <p:extLst>
      <p:ext uri="{BB962C8B-B14F-4D97-AF65-F5344CB8AC3E}">
        <p14:creationId xmlns:p14="http://schemas.microsoft.com/office/powerpoint/2010/main" val="359286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12-3 </a:t>
            </a:r>
            <a:br>
              <a:rPr lang="en-US" sz="3600" dirty="0" smtClean="0"/>
            </a:br>
            <a:r>
              <a:rPr lang="en-US" dirty="0" err="1" smtClean="0"/>
              <a:t>Legislação</a:t>
            </a:r>
            <a:r>
              <a:rPr lang="en-US" dirty="0" smtClean="0"/>
              <a:t> do </a:t>
            </a:r>
            <a:r>
              <a:rPr lang="en-US" dirty="0" err="1" smtClean="0"/>
              <a:t>trabalho</a:t>
            </a:r>
            <a:r>
              <a:rPr lang="en-US" dirty="0" smtClean="0"/>
              <a:t> </a:t>
            </a:r>
            <a:r>
              <a:rPr lang="en-US" dirty="0" err="1" smtClean="0"/>
              <a:t>nos</a:t>
            </a:r>
            <a:r>
              <a:rPr lang="en-US" dirty="0" smtClean="0"/>
              <a:t> EUA</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4114800" cy="365125"/>
          </a:xfrm>
        </p:spPr>
        <p:txBody>
          <a:bodyPr/>
          <a:lstStyle/>
          <a:p>
            <a:r>
              <a:rPr lang="en-US" dirty="0" smtClean="0"/>
              <a:t>Copyright © 2016 Pearson Education, Inc.</a:t>
            </a:r>
            <a:endParaRPr lang="en-US" dirty="0"/>
          </a:p>
        </p:txBody>
      </p:sp>
      <p:sp>
        <p:nvSpPr>
          <p:cNvPr id="6" name="TextBox 5"/>
          <p:cNvSpPr txBox="1"/>
          <p:nvPr/>
        </p:nvSpPr>
        <p:spPr>
          <a:xfrm>
            <a:off x="8153400" y="6477000"/>
            <a:ext cx="685800" cy="261610"/>
          </a:xfrm>
          <a:prstGeom prst="rect">
            <a:avLst/>
          </a:prstGeom>
          <a:noFill/>
        </p:spPr>
        <p:txBody>
          <a:bodyPr wrap="square" rtlCol="0">
            <a:spAutoFit/>
          </a:bodyPr>
          <a:lstStyle/>
          <a:p>
            <a:r>
              <a:rPr lang="en-US" sz="1100" dirty="0" smtClean="0"/>
              <a:t>12 - 10</a:t>
            </a:r>
            <a:endParaRPr lang="en-US" sz="1100" dirty="0"/>
          </a:p>
        </p:txBody>
      </p:sp>
      <p:pic>
        <p:nvPicPr>
          <p:cNvPr id="2" name="Picture 1"/>
          <p:cNvPicPr>
            <a:picLocks noChangeAspect="1"/>
          </p:cNvPicPr>
          <p:nvPr/>
        </p:nvPicPr>
        <p:blipFill>
          <a:blip r:embed="rId3"/>
          <a:stretch>
            <a:fillRect/>
          </a:stretch>
        </p:blipFill>
        <p:spPr>
          <a:xfrm>
            <a:off x="0" y="1752600"/>
            <a:ext cx="9144000" cy="3733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28600" y="274638"/>
            <a:ext cx="8763000" cy="1143000"/>
          </a:xfrm>
        </p:spPr>
        <p:txBody>
          <a:bodyPr>
            <a:normAutofit fontScale="90000"/>
          </a:bodyPr>
          <a:lstStyle/>
          <a:p>
            <a:pPr algn="ctr"/>
            <a:r>
              <a:rPr lang="en-US" dirty="0" err="1" smtClean="0"/>
              <a:t>Figura</a:t>
            </a:r>
            <a:r>
              <a:rPr lang="en-US" sz="3600" dirty="0" smtClean="0"/>
              <a:t> 12-3 </a:t>
            </a:r>
            <a:r>
              <a:rPr lang="en-US" dirty="0"/>
              <a:t/>
            </a:r>
            <a:br>
              <a:rPr lang="en-US" dirty="0"/>
            </a:br>
            <a:r>
              <a:rPr lang="en-US" dirty="0" err="1"/>
              <a:t>Legislação</a:t>
            </a:r>
            <a:r>
              <a:rPr lang="en-US" dirty="0"/>
              <a:t> do </a:t>
            </a:r>
            <a:r>
              <a:rPr lang="en-US" dirty="0" err="1"/>
              <a:t>trabalho</a:t>
            </a:r>
            <a:r>
              <a:rPr lang="en-US" dirty="0"/>
              <a:t> </a:t>
            </a:r>
            <a:r>
              <a:rPr lang="en-US" dirty="0" err="1"/>
              <a:t>nos</a:t>
            </a:r>
            <a:r>
              <a:rPr lang="en-US" dirty="0"/>
              <a:t> </a:t>
            </a:r>
            <a:r>
              <a:rPr lang="en-US" dirty="0" smtClean="0"/>
              <a:t>EUA </a:t>
            </a:r>
            <a:r>
              <a:rPr lang="en-US" sz="3600" dirty="0" smtClean="0"/>
              <a:t>(cont.)</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7" name="TextBox 6"/>
          <p:cNvSpPr txBox="1"/>
          <p:nvPr/>
        </p:nvSpPr>
        <p:spPr>
          <a:xfrm>
            <a:off x="8001000" y="6400800"/>
            <a:ext cx="990600" cy="261610"/>
          </a:xfrm>
          <a:prstGeom prst="rect">
            <a:avLst/>
          </a:prstGeom>
          <a:noFill/>
        </p:spPr>
        <p:txBody>
          <a:bodyPr wrap="square" rtlCol="0">
            <a:spAutoFit/>
          </a:bodyPr>
          <a:lstStyle/>
          <a:p>
            <a:r>
              <a:rPr lang="en-US" sz="1100" dirty="0" smtClean="0"/>
              <a:t>12 - 11</a:t>
            </a:r>
            <a:endParaRPr lang="en-US" sz="1100" dirty="0"/>
          </a:p>
        </p:txBody>
      </p:sp>
      <p:pic>
        <p:nvPicPr>
          <p:cNvPr id="2" name="Picture 1"/>
          <p:cNvPicPr>
            <a:picLocks noChangeAspect="1"/>
          </p:cNvPicPr>
          <p:nvPr/>
        </p:nvPicPr>
        <p:blipFill>
          <a:blip r:embed="rId3"/>
          <a:stretch>
            <a:fillRect/>
          </a:stretch>
        </p:blipFill>
        <p:spPr>
          <a:xfrm>
            <a:off x="0" y="2286000"/>
            <a:ext cx="9144000" cy="3276600"/>
          </a:xfrm>
          <a:prstGeom prst="rect">
            <a:avLst/>
          </a:prstGeom>
        </p:spPr>
      </p:pic>
      <p:pic>
        <p:nvPicPr>
          <p:cNvPr id="4" name="Picture 3"/>
          <p:cNvPicPr>
            <a:picLocks noChangeAspect="1"/>
          </p:cNvPicPr>
          <p:nvPr/>
        </p:nvPicPr>
        <p:blipFill>
          <a:blip r:embed="rId4"/>
          <a:stretch>
            <a:fillRect/>
          </a:stretch>
        </p:blipFill>
        <p:spPr>
          <a:xfrm>
            <a:off x="0" y="1912257"/>
            <a:ext cx="6934200" cy="46356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7" name="TextBox 6"/>
          <p:cNvSpPr txBox="1"/>
          <p:nvPr/>
        </p:nvSpPr>
        <p:spPr>
          <a:xfrm>
            <a:off x="8001000" y="6400800"/>
            <a:ext cx="946731" cy="261610"/>
          </a:xfrm>
          <a:prstGeom prst="rect">
            <a:avLst/>
          </a:prstGeom>
          <a:noFill/>
        </p:spPr>
        <p:txBody>
          <a:bodyPr wrap="square" rtlCol="0">
            <a:spAutoFit/>
          </a:bodyPr>
          <a:lstStyle/>
          <a:p>
            <a:r>
              <a:rPr lang="en-US" sz="1100" dirty="0" smtClean="0"/>
              <a:t>12 - 12</a:t>
            </a:r>
            <a:endParaRPr lang="en-US" sz="1100" dirty="0"/>
          </a:p>
        </p:txBody>
      </p:sp>
      <p:pic>
        <p:nvPicPr>
          <p:cNvPr id="8" name="Picture 7"/>
          <p:cNvPicPr>
            <a:picLocks noChangeAspect="1"/>
          </p:cNvPicPr>
          <p:nvPr/>
        </p:nvPicPr>
        <p:blipFill>
          <a:blip r:embed="rId3"/>
          <a:stretch>
            <a:fillRect/>
          </a:stretch>
        </p:blipFill>
        <p:spPr>
          <a:xfrm>
            <a:off x="-21771" y="1905000"/>
            <a:ext cx="6781800" cy="463563"/>
          </a:xfrm>
          <a:prstGeom prst="rect">
            <a:avLst/>
          </a:prstGeom>
        </p:spPr>
      </p:pic>
      <p:pic>
        <p:nvPicPr>
          <p:cNvPr id="2" name="Picture 1"/>
          <p:cNvPicPr>
            <a:picLocks noChangeAspect="1"/>
          </p:cNvPicPr>
          <p:nvPr/>
        </p:nvPicPr>
        <p:blipFill>
          <a:blip r:embed="rId4"/>
          <a:stretch>
            <a:fillRect/>
          </a:stretch>
        </p:blipFill>
        <p:spPr>
          <a:xfrm>
            <a:off x="-21771" y="2368563"/>
            <a:ext cx="9144000" cy="2590800"/>
          </a:xfrm>
          <a:prstGeom prst="rect">
            <a:avLst/>
          </a:prstGeom>
        </p:spPr>
      </p:pic>
      <p:sp>
        <p:nvSpPr>
          <p:cNvPr id="9" name="Rectangle 2"/>
          <p:cNvSpPr>
            <a:spLocks noGrp="1" noChangeArrowheads="1"/>
          </p:cNvSpPr>
          <p:nvPr>
            <p:ph type="title"/>
          </p:nvPr>
        </p:nvSpPr>
        <p:spPr>
          <a:xfrm>
            <a:off x="228600" y="274638"/>
            <a:ext cx="8763000" cy="1143000"/>
          </a:xfrm>
        </p:spPr>
        <p:txBody>
          <a:bodyPr>
            <a:normAutofit fontScale="90000"/>
          </a:bodyPr>
          <a:lstStyle/>
          <a:p>
            <a:pPr algn="ctr"/>
            <a:r>
              <a:rPr lang="en-US" dirty="0" err="1" smtClean="0"/>
              <a:t>Figura</a:t>
            </a:r>
            <a:r>
              <a:rPr lang="en-US" sz="3600" dirty="0" smtClean="0"/>
              <a:t> 12-3 </a:t>
            </a:r>
            <a:r>
              <a:rPr lang="en-US" dirty="0"/>
              <a:t/>
            </a:r>
            <a:br>
              <a:rPr lang="en-US" dirty="0"/>
            </a:br>
            <a:r>
              <a:rPr lang="en-US" dirty="0" err="1"/>
              <a:t>Legislação</a:t>
            </a:r>
            <a:r>
              <a:rPr lang="en-US" dirty="0"/>
              <a:t> do </a:t>
            </a:r>
            <a:r>
              <a:rPr lang="en-US" dirty="0" err="1"/>
              <a:t>trabalho</a:t>
            </a:r>
            <a:r>
              <a:rPr lang="en-US" dirty="0"/>
              <a:t> </a:t>
            </a:r>
            <a:r>
              <a:rPr lang="en-US" dirty="0" err="1"/>
              <a:t>nos</a:t>
            </a:r>
            <a:r>
              <a:rPr lang="en-US" dirty="0"/>
              <a:t> </a:t>
            </a:r>
            <a:r>
              <a:rPr lang="en-US" dirty="0" smtClean="0"/>
              <a:t>EUA </a:t>
            </a:r>
            <a:r>
              <a:rPr lang="en-US" sz="3600" dirty="0" smtClean="0"/>
              <a:t>(cont.)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txBox="1">
            <a:spLocks/>
          </p:cNvSpPr>
          <p:nvPr/>
        </p:nvSpPr>
        <p:spPr bwMode="auto">
          <a:xfrm>
            <a:off x="457199" y="2209800"/>
            <a:ext cx="7848601" cy="3771901"/>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Comissões de trabalhadores</a:t>
            </a:r>
          </a:p>
          <a:p>
            <a:pPr marL="342900" indent="-342900" algn="just" eaLnBrk="0" hangingPunct="0">
              <a:spcBef>
                <a:spcPct val="20000"/>
              </a:spcBef>
              <a:buFont typeface="Arial" charset="0"/>
              <a:buChar char="•"/>
            </a:pPr>
            <a:endParaRPr lang="pt-PT" sz="800" b="1" dirty="0" smtClean="0"/>
          </a:p>
          <a:p>
            <a:pPr marL="363538" algn="just" eaLnBrk="0" hangingPunct="0">
              <a:spcBef>
                <a:spcPct val="20000"/>
              </a:spcBef>
            </a:pPr>
            <a:r>
              <a:rPr lang="pt-PT" sz="2400" u="sng" dirty="0" smtClean="0"/>
              <a:t>Grupos de trabalhadores que representam os seus colegas dentro das organizações</a:t>
            </a:r>
            <a:r>
              <a:rPr lang="pt-PT" sz="2400" dirty="0" smtClean="0"/>
              <a:t>, e que usufruem de direitos especiais de acesso à informação e, em alguns casos tipificados na lei, têm inclusivamente que ser consultados antes da tomada de algumas decisões, por parte da gestão.</a:t>
            </a:r>
            <a:endParaRPr lang="pt-PT" sz="2400" dirty="0"/>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153400" y="6553200"/>
            <a:ext cx="794331" cy="261610"/>
          </a:xfrm>
          <a:prstGeom prst="rect">
            <a:avLst/>
          </a:prstGeom>
          <a:noFill/>
        </p:spPr>
        <p:txBody>
          <a:bodyPr wrap="square" rtlCol="0">
            <a:spAutoFit/>
          </a:bodyPr>
          <a:lstStyle/>
          <a:p>
            <a:r>
              <a:rPr lang="en-US" sz="1100" dirty="0" smtClean="0"/>
              <a:t>12 - 13</a:t>
            </a:r>
            <a:endParaRPr lang="en-US" sz="1100" dirty="0"/>
          </a:p>
        </p:txBody>
      </p:sp>
      <p:sp>
        <p:nvSpPr>
          <p:cNvPr id="9"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Fatores</a:t>
            </a:r>
            <a:r>
              <a:rPr lang="en-US" dirty="0" smtClean="0"/>
              <a:t> </a:t>
            </a:r>
            <a:r>
              <a:rPr lang="en-US" dirty="0" err="1" smtClean="0"/>
              <a:t>externos</a:t>
            </a:r>
            <a:r>
              <a:rPr lang="en-US" dirty="0" smtClean="0"/>
              <a:t> que </a:t>
            </a:r>
            <a:r>
              <a:rPr lang="en-US" dirty="0" err="1" smtClean="0"/>
              <a:t>afetam</a:t>
            </a:r>
            <a:r>
              <a:rPr lang="en-US" dirty="0" smtClean="0"/>
              <a:t> a GRH</a:t>
            </a:r>
            <a:r>
              <a:rPr lang="en-US" sz="3600"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txBox="1">
            <a:spLocks/>
          </p:cNvSpPr>
          <p:nvPr/>
        </p:nvSpPr>
        <p:spPr bwMode="auto">
          <a:xfrm>
            <a:off x="457199" y="2514600"/>
            <a:ext cx="8490531" cy="3467101"/>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Representantes dos trabalhadores nos Conselhos de Administração</a:t>
            </a:r>
          </a:p>
          <a:p>
            <a:pPr marL="342900" indent="-342900" eaLnBrk="0" hangingPunct="0">
              <a:spcBef>
                <a:spcPct val="20000"/>
              </a:spcBef>
              <a:buFont typeface="Arial" charset="0"/>
              <a:buChar char="•"/>
            </a:pPr>
            <a:endParaRPr lang="pt-PT" sz="800" dirty="0"/>
          </a:p>
          <a:p>
            <a:pPr marL="363538" eaLnBrk="0" hangingPunct="0">
              <a:spcBef>
                <a:spcPct val="20000"/>
              </a:spcBef>
            </a:pPr>
            <a:r>
              <a:rPr lang="pt-PT" sz="2400" dirty="0" smtClean="0"/>
              <a:t>Empregados que têm lugar no Conselho de Administração e que representam os interesses dos seus colegas.</a:t>
            </a:r>
            <a:endParaRPr lang="pt-PT" sz="2400" dirty="0"/>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153400" y="6553200"/>
            <a:ext cx="794331" cy="261610"/>
          </a:xfrm>
          <a:prstGeom prst="rect">
            <a:avLst/>
          </a:prstGeom>
          <a:noFill/>
        </p:spPr>
        <p:txBody>
          <a:bodyPr wrap="square" rtlCol="0">
            <a:spAutoFit/>
          </a:bodyPr>
          <a:lstStyle/>
          <a:p>
            <a:r>
              <a:rPr lang="en-US" sz="1100" dirty="0" smtClean="0"/>
              <a:t>12 - 13</a:t>
            </a:r>
            <a:endParaRPr lang="en-US" sz="1100" dirty="0"/>
          </a:p>
        </p:txBody>
      </p:sp>
      <p:sp>
        <p:nvSpPr>
          <p:cNvPr id="9"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Fatores</a:t>
            </a:r>
            <a:r>
              <a:rPr lang="en-US" dirty="0" smtClean="0"/>
              <a:t> </a:t>
            </a:r>
            <a:r>
              <a:rPr lang="en-US" dirty="0" err="1" smtClean="0"/>
              <a:t>externos</a:t>
            </a:r>
            <a:r>
              <a:rPr lang="en-US" dirty="0" smtClean="0"/>
              <a:t> que </a:t>
            </a:r>
            <a:r>
              <a:rPr lang="en-US" dirty="0" err="1" smtClean="0"/>
              <a:t>afetam</a:t>
            </a:r>
            <a:r>
              <a:rPr lang="en-US" dirty="0" smtClean="0"/>
              <a:t> a GRH</a:t>
            </a:r>
            <a:r>
              <a:rPr lang="en-US" sz="3600" dirty="0" smtClean="0"/>
              <a:t> (cont.)</a:t>
            </a:r>
            <a:endParaRPr lang="en-US" sz="3600" dirty="0" smtClean="0">
              <a:latin typeface="Calibri" pitchFamily="34" charset="0"/>
            </a:endParaRPr>
          </a:p>
        </p:txBody>
      </p:sp>
    </p:spTree>
    <p:extLst>
      <p:ext uri="{BB962C8B-B14F-4D97-AF65-F5344CB8AC3E}">
        <p14:creationId xmlns:p14="http://schemas.microsoft.com/office/powerpoint/2010/main" val="3226950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p:cNvSpPr>
          <p:nvPr/>
        </p:nvSpPr>
        <p:spPr bwMode="auto">
          <a:xfrm>
            <a:off x="228600" y="2133600"/>
            <a:ext cx="8229600" cy="4283075"/>
          </a:xfrm>
          <a:prstGeom prst="rect">
            <a:avLst/>
          </a:prstGeom>
          <a:noFill/>
          <a:ln w="9525">
            <a:noFill/>
            <a:miter lim="800000"/>
            <a:headEnd/>
            <a:tailEnd/>
          </a:ln>
        </p:spPr>
        <p:txBody>
          <a:bodyPr/>
          <a:lstStyle/>
          <a:p>
            <a:pPr marL="457200" indent="-457200" algn="just" eaLnBrk="0" hangingPunct="0">
              <a:spcBef>
                <a:spcPct val="20000"/>
              </a:spcBef>
              <a:buClr>
                <a:srgbClr val="92D050"/>
              </a:buClr>
              <a:buFont typeface="Wingdings" panose="05000000000000000000" pitchFamily="2" charset="2"/>
              <a:buChar char="Ø"/>
            </a:pPr>
            <a:r>
              <a:rPr lang="en-US" sz="2400" b="1" dirty="0" err="1">
                <a:latin typeface="Arial" pitchFamily="34" charset="0"/>
                <a:cs typeface="Arial" pitchFamily="34" charset="0"/>
              </a:rPr>
              <a:t>Tendências</a:t>
            </a:r>
            <a:r>
              <a:rPr lang="en-US" sz="2400" b="1" dirty="0">
                <a:latin typeface="Arial" pitchFamily="34" charset="0"/>
                <a:cs typeface="Arial" pitchFamily="34" charset="0"/>
              </a:rPr>
              <a:t> </a:t>
            </a:r>
            <a:r>
              <a:rPr lang="en-US" sz="2400" b="1" dirty="0" err="1" smtClean="0">
                <a:latin typeface="Arial" pitchFamily="34" charset="0"/>
                <a:cs typeface="Arial" pitchFamily="34" charset="0"/>
              </a:rPr>
              <a:t>demográficas</a:t>
            </a:r>
            <a:endParaRPr lang="en-US" sz="2400" b="1" dirty="0" smtClean="0">
              <a:latin typeface="Arial" pitchFamily="34" charset="0"/>
              <a:cs typeface="Arial" pitchFamily="34" charset="0"/>
            </a:endParaRPr>
          </a:p>
          <a:p>
            <a:pPr marL="342900" indent="-342900" algn="just" eaLnBrk="0" hangingPunct="0">
              <a:spcBef>
                <a:spcPct val="20000"/>
              </a:spcBef>
            </a:pPr>
            <a:endParaRPr lang="en-US" sz="800" dirty="0">
              <a:latin typeface="Arial" pitchFamily="34" charset="0"/>
              <a:cs typeface="Arial" pitchFamily="34" charset="0"/>
            </a:endParaRPr>
          </a:p>
          <a:p>
            <a:pPr marL="742950" lvl="1" indent="-285750" algn="just" eaLnBrk="0" hangingPunct="0">
              <a:spcBef>
                <a:spcPct val="20000"/>
              </a:spcBef>
              <a:buFont typeface="Arial" charset="0"/>
              <a:buChar char="–"/>
            </a:pPr>
            <a:r>
              <a:rPr lang="pt-PT" sz="2400" dirty="0" smtClean="0"/>
              <a:t>Envelhecimento da população ativa;</a:t>
            </a:r>
          </a:p>
          <a:p>
            <a:pPr marL="742950" lvl="1" indent="-285750" algn="just" eaLnBrk="0" hangingPunct="0">
              <a:spcBef>
                <a:spcPct val="20000"/>
              </a:spcBef>
              <a:buFont typeface="Arial" charset="0"/>
              <a:buChar char="–"/>
            </a:pPr>
            <a:r>
              <a:rPr lang="pt-PT" sz="2400" dirty="0" smtClean="0"/>
              <a:t>Coexistência </a:t>
            </a:r>
            <a:r>
              <a:rPr lang="pt-PT" sz="2400" dirty="0" smtClean="0"/>
              <a:t>de 4 gerações no Mercado de Trabalho;</a:t>
            </a:r>
          </a:p>
          <a:p>
            <a:pPr marL="742950" lvl="1" indent="-285750" algn="just" eaLnBrk="0" hangingPunct="0">
              <a:spcBef>
                <a:spcPct val="20000"/>
              </a:spcBef>
              <a:buFont typeface="Arial" charset="0"/>
              <a:buChar char="–"/>
            </a:pPr>
            <a:r>
              <a:rPr lang="pt-PT" sz="2400" dirty="0" smtClean="0"/>
              <a:t>Aumento do nível de escolaridade média;</a:t>
            </a:r>
          </a:p>
          <a:p>
            <a:pPr marL="742950" lvl="1" indent="-285750" algn="just" eaLnBrk="0" hangingPunct="0">
              <a:spcBef>
                <a:spcPct val="20000"/>
              </a:spcBef>
              <a:buFont typeface="Arial" charset="0"/>
              <a:buChar char="–"/>
            </a:pPr>
            <a:r>
              <a:rPr lang="pt-PT" sz="2400" dirty="0" smtClean="0"/>
              <a:t>Mobilidade de alguns dos melhores RH para os países onde são oferecidas melhores condições de trabalho.</a:t>
            </a:r>
            <a:endParaRPr lang="pt-PT" sz="2400" dirty="0"/>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6" name="TextBox 5"/>
          <p:cNvSpPr txBox="1"/>
          <p:nvPr/>
        </p:nvSpPr>
        <p:spPr>
          <a:xfrm>
            <a:off x="8229600" y="6477000"/>
            <a:ext cx="762000" cy="261610"/>
          </a:xfrm>
          <a:prstGeom prst="rect">
            <a:avLst/>
          </a:prstGeom>
          <a:noFill/>
        </p:spPr>
        <p:txBody>
          <a:bodyPr wrap="square" rtlCol="0">
            <a:spAutoFit/>
          </a:bodyPr>
          <a:lstStyle/>
          <a:p>
            <a:r>
              <a:rPr lang="en-US" sz="1100" dirty="0" smtClean="0"/>
              <a:t>12 - 14</a:t>
            </a:r>
            <a:endParaRPr lang="en-US" sz="1100"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Fatores</a:t>
            </a:r>
            <a:r>
              <a:rPr lang="en-US" dirty="0" smtClean="0"/>
              <a:t> </a:t>
            </a:r>
            <a:r>
              <a:rPr lang="en-US" dirty="0" err="1" smtClean="0"/>
              <a:t>externos</a:t>
            </a:r>
            <a:r>
              <a:rPr lang="en-US" dirty="0" smtClean="0"/>
              <a:t> que </a:t>
            </a:r>
            <a:r>
              <a:rPr lang="en-US" dirty="0" err="1" smtClean="0"/>
              <a:t>afetam</a:t>
            </a:r>
            <a:r>
              <a:rPr lang="en-US" dirty="0" smtClean="0"/>
              <a:t> a GRH</a:t>
            </a:r>
            <a:r>
              <a:rPr lang="en-US" sz="3600"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pPr algn="ctr"/>
            <a:r>
              <a:rPr lang="en-US" dirty="0" err="1" smtClean="0"/>
              <a:t>PLAneamento</a:t>
            </a:r>
            <a:r>
              <a:rPr lang="en-US" dirty="0" smtClean="0"/>
              <a:t> DE RECURSOS HUMANOS</a:t>
            </a:r>
            <a:endParaRPr lang="en-US" sz="3600" dirty="0" smtClean="0">
              <a:latin typeface="Calibri" pitchFamily="34" charset="0"/>
            </a:endParaRPr>
          </a:p>
        </p:txBody>
      </p:sp>
      <p:sp>
        <p:nvSpPr>
          <p:cNvPr id="56322" name="Rectangle 3"/>
          <p:cNvSpPr txBox="1">
            <a:spLocks/>
          </p:cNvSpPr>
          <p:nvPr/>
        </p:nvSpPr>
        <p:spPr bwMode="auto">
          <a:xfrm>
            <a:off x="457200" y="2209800"/>
            <a:ext cx="8229600" cy="3970338"/>
          </a:xfrm>
          <a:prstGeom prst="rect">
            <a:avLst/>
          </a:prstGeom>
          <a:noFill/>
          <a:ln w="9525">
            <a:noFill/>
            <a:miter lim="800000"/>
            <a:headEnd/>
            <a:tailEnd/>
          </a:ln>
        </p:spPr>
        <p:txBody>
          <a:bodyPr/>
          <a:lstStyle/>
          <a:p>
            <a:pPr algn="just" eaLnBrk="0" hangingPunct="0">
              <a:spcBef>
                <a:spcPct val="20000"/>
              </a:spcBef>
              <a:buClr>
                <a:schemeClr val="accent1">
                  <a:lumMod val="50000"/>
                </a:schemeClr>
              </a:buClr>
            </a:pPr>
            <a:r>
              <a:rPr lang="pt-PT" sz="2400" b="1" dirty="0" smtClean="0"/>
              <a:t>Planeamento de Recursos Humanos </a:t>
            </a:r>
            <a:r>
              <a:rPr lang="pt-PT" sz="2400" dirty="0" smtClean="0"/>
              <a:t>–</a:t>
            </a:r>
            <a:r>
              <a:rPr lang="pt-PT" sz="2400" b="1" dirty="0" smtClean="0"/>
              <a:t> </a:t>
            </a:r>
            <a:r>
              <a:rPr lang="pt-PT" sz="2400" dirty="0" smtClean="0"/>
              <a:t>garantir as pessoas “certas”, no número, no sítio e no </a:t>
            </a:r>
            <a:r>
              <a:rPr lang="pt-PT" sz="2400" i="1" dirty="0" smtClean="0"/>
              <a:t>timing </a:t>
            </a:r>
            <a:r>
              <a:rPr lang="pt-PT" sz="2400" dirty="0" smtClean="0"/>
              <a:t>certo.</a:t>
            </a:r>
          </a:p>
          <a:p>
            <a:pPr algn="just" eaLnBrk="0" hangingPunct="0">
              <a:spcBef>
                <a:spcPct val="20000"/>
              </a:spcBef>
              <a:buClr>
                <a:schemeClr val="accent1">
                  <a:lumMod val="50000"/>
                </a:schemeClr>
              </a:buClr>
            </a:pPr>
            <a:endParaRPr lang="pt-PT" sz="2400" dirty="0" smtClean="0"/>
          </a:p>
          <a:p>
            <a:pPr marL="450850" algn="just" eaLnBrk="0" hangingPunct="0">
              <a:spcBef>
                <a:spcPct val="20000"/>
              </a:spcBef>
            </a:pPr>
            <a:r>
              <a:rPr lang="pt-PT" sz="2400" b="1" dirty="0" smtClean="0"/>
              <a:t>Análise de funções </a:t>
            </a:r>
            <a:r>
              <a:rPr lang="pt-PT" sz="2400" dirty="0" smtClean="0"/>
              <a:t>–</a:t>
            </a:r>
            <a:r>
              <a:rPr lang="pt-PT" sz="2400" b="1" dirty="0" smtClean="0"/>
              <a:t> </a:t>
            </a:r>
            <a:r>
              <a:rPr lang="pt-PT" sz="2400" dirty="0" smtClean="0"/>
              <a:t>avaliação que define as tarefas realizadas numa função e as características que os empregados têm de ter para a sua correta realização.</a:t>
            </a:r>
            <a:endParaRPr lang="pt-PT" sz="2400" dirty="0"/>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7924800" y="6477000"/>
            <a:ext cx="946731" cy="261610"/>
          </a:xfrm>
          <a:prstGeom prst="rect">
            <a:avLst/>
          </a:prstGeom>
          <a:noFill/>
        </p:spPr>
        <p:txBody>
          <a:bodyPr wrap="square" rtlCol="0">
            <a:spAutoFit/>
          </a:bodyPr>
          <a:lstStyle/>
          <a:p>
            <a:r>
              <a:rPr lang="en-US" sz="1100" dirty="0" smtClean="0"/>
              <a:t>12 - 15</a:t>
            </a:r>
            <a:endParaRPr lang="en-US" sz="1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a:bodyPr>
          <a:lstStyle/>
          <a:p>
            <a:pPr algn="ctr"/>
            <a:r>
              <a:rPr lang="en-US" dirty="0" err="1" smtClean="0"/>
              <a:t>Análise</a:t>
            </a:r>
            <a:r>
              <a:rPr lang="en-US" dirty="0" smtClean="0"/>
              <a:t> de </a:t>
            </a:r>
            <a:r>
              <a:rPr lang="en-US" dirty="0" err="1" smtClean="0"/>
              <a:t>funções</a:t>
            </a:r>
            <a:endParaRPr lang="en-US" sz="3600" dirty="0" smtClean="0">
              <a:latin typeface="Calibri" pitchFamily="34" charset="0"/>
            </a:endParaRPr>
          </a:p>
        </p:txBody>
      </p:sp>
      <p:sp>
        <p:nvSpPr>
          <p:cNvPr id="5" name="Footer Placeholder 4"/>
          <p:cNvSpPr>
            <a:spLocks noGrp="1"/>
          </p:cNvSpPr>
          <p:nvPr>
            <p:ph type="ftr" sz="quarter" idx="11"/>
          </p:nvPr>
        </p:nvSpPr>
        <p:spPr>
          <a:xfrm>
            <a:off x="457200" y="6492875"/>
            <a:ext cx="3429000" cy="365125"/>
          </a:xfrm>
        </p:spPr>
        <p:txBody>
          <a:bodyPr/>
          <a:lstStyle/>
          <a:p>
            <a:r>
              <a:rPr lang="en-US" dirty="0" smtClean="0"/>
              <a:t>Copyright © 2016 Pearson Education, Inc.</a:t>
            </a:r>
            <a:endParaRPr lang="en-US" dirty="0"/>
          </a:p>
        </p:txBody>
      </p:sp>
      <p:sp>
        <p:nvSpPr>
          <p:cNvPr id="6" name="TextBox 5"/>
          <p:cNvSpPr txBox="1"/>
          <p:nvPr/>
        </p:nvSpPr>
        <p:spPr>
          <a:xfrm>
            <a:off x="8077200" y="6488668"/>
            <a:ext cx="914400" cy="261610"/>
          </a:xfrm>
          <a:prstGeom prst="rect">
            <a:avLst/>
          </a:prstGeom>
          <a:noFill/>
        </p:spPr>
        <p:txBody>
          <a:bodyPr wrap="square" rtlCol="0">
            <a:spAutoFit/>
          </a:bodyPr>
          <a:lstStyle/>
          <a:p>
            <a:pPr algn="r"/>
            <a:r>
              <a:rPr lang="en-US" sz="1100" dirty="0" smtClean="0"/>
              <a:t>12 - 16</a:t>
            </a:r>
            <a:endParaRPr lang="en-US" sz="1100" dirty="0"/>
          </a:p>
        </p:txBody>
      </p:sp>
      <p:sp>
        <p:nvSpPr>
          <p:cNvPr id="8" name="Rectangle 3"/>
          <p:cNvSpPr txBox="1">
            <a:spLocks/>
          </p:cNvSpPr>
          <p:nvPr/>
        </p:nvSpPr>
        <p:spPr bwMode="auto">
          <a:xfrm>
            <a:off x="457200" y="1676400"/>
            <a:ext cx="8229600" cy="4449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Descrição da função</a:t>
            </a:r>
          </a:p>
          <a:p>
            <a:pPr algn="just" eaLnBrk="0" hangingPunct="0">
              <a:spcBef>
                <a:spcPct val="20000"/>
              </a:spcBef>
            </a:pPr>
            <a:endParaRPr lang="pt-PT" sz="800" dirty="0" smtClean="0"/>
          </a:p>
          <a:p>
            <a:pPr marL="363538" algn="just" eaLnBrk="0" hangingPunct="0">
              <a:spcBef>
                <a:spcPct val="20000"/>
              </a:spcBef>
            </a:pPr>
            <a:r>
              <a:rPr lang="pt-PT" sz="2400" dirty="0" smtClean="0"/>
              <a:t>Descrição escrita </a:t>
            </a:r>
            <a:r>
              <a:rPr lang="pt-PT" sz="2400" u="sng" dirty="0" smtClean="0"/>
              <a:t>do que implica</a:t>
            </a:r>
            <a:r>
              <a:rPr lang="pt-PT" sz="2400" dirty="0" smtClean="0"/>
              <a:t> ter a responsabilidade por aquele trabalho ou função.</a:t>
            </a:r>
          </a:p>
          <a:p>
            <a:pPr marL="363538" algn="just" eaLnBrk="0" hangingPunct="0">
              <a:spcBef>
                <a:spcPct val="20000"/>
              </a:spcBef>
            </a:pPr>
            <a:endParaRPr lang="pt-PT" sz="1600" dirty="0" smtClean="0"/>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Especificações da função</a:t>
            </a:r>
          </a:p>
          <a:p>
            <a:pPr marL="342900" indent="-342900" algn="just" eaLnBrk="0" hangingPunct="0">
              <a:spcBef>
                <a:spcPct val="20000"/>
              </a:spcBef>
              <a:buFont typeface="Arial" charset="0"/>
              <a:buChar char="•"/>
            </a:pPr>
            <a:endParaRPr lang="pt-PT" sz="800" b="1" dirty="0"/>
          </a:p>
          <a:p>
            <a:pPr marL="363538" algn="just" eaLnBrk="0" hangingPunct="0">
              <a:spcBef>
                <a:spcPct val="20000"/>
              </a:spcBef>
            </a:pPr>
            <a:r>
              <a:rPr lang="pt-PT" sz="2400" dirty="0" smtClean="0"/>
              <a:t>Descrição escrita das </a:t>
            </a:r>
            <a:r>
              <a:rPr lang="pt-PT" sz="2400" u="sng" dirty="0" smtClean="0"/>
              <a:t>qualificações mínimas </a:t>
            </a:r>
            <a:r>
              <a:rPr lang="pt-PT" sz="2400" dirty="0" smtClean="0"/>
              <a:t>necessárias, para realizar um determinado trabalho ou função com sucesso.</a:t>
            </a:r>
            <a:endParaRPr lang="pt-P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a:bodyPr>
          <a:lstStyle/>
          <a:p>
            <a:pPr algn="ctr"/>
            <a:r>
              <a:rPr lang="en-US" sz="3600" dirty="0" err="1" smtClean="0"/>
              <a:t>Recrutamento</a:t>
            </a:r>
            <a:r>
              <a:rPr lang="en-US" sz="3600" dirty="0" smtClean="0"/>
              <a:t> e </a:t>
            </a:r>
            <a:r>
              <a:rPr lang="en-US" sz="3600" i="1" dirty="0" smtClean="0"/>
              <a:t>Decruitment</a:t>
            </a:r>
            <a:endParaRPr lang="en-US" sz="3600" i="1" dirty="0" smtClean="0">
              <a:latin typeface="Calibri"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229600" y="6400800"/>
            <a:ext cx="685801" cy="261610"/>
          </a:xfrm>
          <a:prstGeom prst="rect">
            <a:avLst/>
          </a:prstGeom>
          <a:noFill/>
        </p:spPr>
        <p:txBody>
          <a:bodyPr wrap="square" rtlCol="0">
            <a:spAutoFit/>
          </a:bodyPr>
          <a:lstStyle/>
          <a:p>
            <a:r>
              <a:rPr lang="en-US" sz="1100" dirty="0" smtClean="0"/>
              <a:t>12 - 17</a:t>
            </a:r>
            <a:endParaRPr lang="en-US" sz="1100" dirty="0"/>
          </a:p>
        </p:txBody>
      </p:sp>
      <p:sp>
        <p:nvSpPr>
          <p:cNvPr id="7"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Recrutamento </a:t>
            </a:r>
          </a:p>
          <a:p>
            <a:pPr marL="342900" indent="-342900" eaLnBrk="0" hangingPunct="0">
              <a:spcBef>
                <a:spcPct val="20000"/>
              </a:spcBef>
              <a:buFont typeface="Arial" charset="0"/>
              <a:buChar char="•"/>
            </a:pPr>
            <a:endParaRPr lang="pt-PT" sz="800" b="1" dirty="0" smtClean="0"/>
          </a:p>
          <a:p>
            <a:pPr indent="363538" eaLnBrk="0" hangingPunct="0">
              <a:spcBef>
                <a:spcPct val="20000"/>
              </a:spcBef>
            </a:pPr>
            <a:r>
              <a:rPr lang="pt-PT" sz="2400" dirty="0" smtClean="0"/>
              <a:t>Localizar, identificar e atrair candidatos capazes.</a:t>
            </a:r>
          </a:p>
          <a:p>
            <a:pPr marL="342900" indent="-342900" eaLnBrk="0" hangingPunct="0">
              <a:spcBef>
                <a:spcPct val="20000"/>
              </a:spcBef>
              <a:buFont typeface="Arial" charset="0"/>
              <a:buChar char="•"/>
            </a:pPr>
            <a:endParaRPr lang="pt-PT" sz="2400" dirty="0" smtClean="0"/>
          </a:p>
          <a:p>
            <a:pPr marL="342900" indent="-342900" eaLnBrk="0" hangingPunct="0">
              <a:spcBef>
                <a:spcPct val="20000"/>
              </a:spcBef>
              <a:buFont typeface="Arial" charset="0"/>
              <a:buChar char="•"/>
            </a:pPr>
            <a:r>
              <a:rPr lang="pt-PT" sz="2400" b="1" i="1" dirty="0" err="1" smtClean="0"/>
              <a:t>Decruitment</a:t>
            </a:r>
            <a:r>
              <a:rPr lang="pt-PT" sz="2400" b="1" dirty="0" smtClean="0"/>
              <a:t> </a:t>
            </a:r>
            <a:endParaRPr lang="pt-PT" sz="2400" b="1" dirty="0"/>
          </a:p>
          <a:p>
            <a:pPr eaLnBrk="0" hangingPunct="0">
              <a:spcBef>
                <a:spcPct val="20000"/>
              </a:spcBef>
            </a:pPr>
            <a:endParaRPr lang="pt-PT" sz="800" b="1" dirty="0" smtClean="0"/>
          </a:p>
          <a:p>
            <a:pPr indent="363538" eaLnBrk="0" hangingPunct="0">
              <a:spcBef>
                <a:spcPct val="20000"/>
              </a:spcBef>
            </a:pPr>
            <a:r>
              <a:rPr lang="pt-PT" sz="2400" dirty="0"/>
              <a:t>R</a:t>
            </a:r>
            <a:r>
              <a:rPr lang="pt-PT" sz="2400" dirty="0" smtClean="0"/>
              <a:t>eduzir a força de trabalho.</a:t>
            </a:r>
            <a:endParaRPr lang="pt-PT"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Objetivos</a:t>
            </a:r>
            <a:endParaRPr lang="en-US" dirty="0"/>
          </a:p>
        </p:txBody>
      </p:sp>
      <p:sp>
        <p:nvSpPr>
          <p:cNvPr id="3" name="Content Placeholder 2"/>
          <p:cNvSpPr>
            <a:spLocks noGrp="1"/>
          </p:cNvSpPr>
          <p:nvPr>
            <p:ph idx="1"/>
          </p:nvPr>
        </p:nvSpPr>
        <p:spPr>
          <a:xfrm>
            <a:off x="685800" y="1524000"/>
            <a:ext cx="7772400" cy="4419599"/>
          </a:xfrm>
        </p:spPr>
        <p:txBody>
          <a:bodyPr>
            <a:normAutofit/>
          </a:bodyPr>
          <a:lstStyle/>
          <a:p>
            <a:pPr marL="514350" indent="-514350" algn="just">
              <a:buFont typeface="+mj-lt"/>
              <a:buAutoNum type="arabicPeriod"/>
            </a:pPr>
            <a:r>
              <a:rPr lang="pt-PT" sz="2400" b="1" dirty="0" smtClean="0">
                <a:latin typeface="Arial"/>
                <a:cs typeface="Arial"/>
              </a:rPr>
              <a:t>Explicar </a:t>
            </a:r>
            <a:r>
              <a:rPr lang="pt-PT" sz="2400" dirty="0" smtClean="0">
                <a:latin typeface="Arial"/>
                <a:cs typeface="Arial"/>
              </a:rPr>
              <a:t>a importância do processo de Gestão de Recursos Humanos (GRH) e as condicionantes externas que o afetam.</a:t>
            </a:r>
          </a:p>
          <a:p>
            <a:pPr marL="514350" indent="-514350" algn="just">
              <a:buFont typeface="+mj-lt"/>
              <a:buAutoNum type="arabicPeriod"/>
            </a:pPr>
            <a:r>
              <a:rPr lang="pt-PT" sz="2400" b="1" dirty="0" smtClean="0">
                <a:latin typeface="Arial"/>
                <a:cs typeface="Arial"/>
              </a:rPr>
              <a:t>Discutir </a:t>
            </a:r>
            <a:r>
              <a:rPr lang="pt-PT" sz="2400" dirty="0" smtClean="0">
                <a:latin typeface="Arial"/>
                <a:cs typeface="Arial"/>
              </a:rPr>
              <a:t>as tarefas associadas ao recrutamento e seleção de empregados competentes.</a:t>
            </a:r>
          </a:p>
          <a:p>
            <a:pPr marL="514350" indent="-514350" algn="just">
              <a:buFont typeface="+mj-lt"/>
              <a:buAutoNum type="arabicPeriod"/>
            </a:pPr>
            <a:r>
              <a:rPr lang="pt-PT" sz="2400" b="1" dirty="0" smtClean="0">
                <a:latin typeface="Arial"/>
                <a:cs typeface="Arial"/>
              </a:rPr>
              <a:t>Explicar </a:t>
            </a:r>
            <a:r>
              <a:rPr lang="pt-PT" sz="2400" dirty="0" smtClean="0">
                <a:latin typeface="Arial"/>
                <a:cs typeface="Arial"/>
              </a:rPr>
              <a:t>os diferentes tipos de orientação e formação.</a:t>
            </a:r>
          </a:p>
          <a:p>
            <a:pPr marL="514350" indent="-514350" algn="just">
              <a:buFont typeface="+mj-lt"/>
              <a:buAutoNum type="arabicPeriod"/>
            </a:pPr>
            <a:r>
              <a:rPr lang="pt-PT" sz="2400" b="1" dirty="0" smtClean="0">
                <a:latin typeface="Arial"/>
                <a:cs typeface="Arial"/>
              </a:rPr>
              <a:t>Descrever </a:t>
            </a:r>
            <a:r>
              <a:rPr lang="pt-PT" sz="2400" dirty="0" smtClean="0">
                <a:latin typeface="Arial"/>
                <a:cs typeface="Arial"/>
              </a:rPr>
              <a:t>as estratégias para reter os empregados mais competentes, de elevado desempenho.</a:t>
            </a:r>
          </a:p>
          <a:p>
            <a:pPr marL="514350" indent="-514350" algn="just">
              <a:buFont typeface="+mj-lt"/>
              <a:buAutoNum type="arabicPeriod"/>
            </a:pPr>
            <a:r>
              <a:rPr lang="pt-PT" sz="2400" b="1" dirty="0" smtClean="0">
                <a:latin typeface="Arial"/>
                <a:cs typeface="Arial"/>
              </a:rPr>
              <a:t>Discutir </a:t>
            </a:r>
            <a:r>
              <a:rPr lang="pt-PT" sz="2400" dirty="0" smtClean="0">
                <a:latin typeface="Arial"/>
                <a:cs typeface="Arial"/>
              </a:rPr>
              <a:t>assuntos atuais na GRH.</a:t>
            </a:r>
          </a:p>
          <a:p>
            <a:pPr algn="just"/>
            <a:endParaRPr lang="en-US" sz="2400" dirty="0"/>
          </a:p>
        </p:txBody>
      </p:sp>
      <p:sp>
        <p:nvSpPr>
          <p:cNvPr id="4" name="Footer Placeholder 3"/>
          <p:cNvSpPr>
            <a:spLocks noGrp="1"/>
          </p:cNvSpPr>
          <p:nvPr>
            <p:ph type="ftr" sz="quarter" idx="11"/>
          </p:nvPr>
        </p:nvSpPr>
        <p:spPr>
          <a:xfrm>
            <a:off x="228600" y="6492875"/>
            <a:ext cx="3429000" cy="212725"/>
          </a:xfrm>
        </p:spPr>
        <p:txBody>
          <a:bodyPr/>
          <a:lstStyle/>
          <a:p>
            <a:r>
              <a:rPr lang="en-US" dirty="0" smtClean="0"/>
              <a:t>Copyright © 2016 Pearson Education, Inc.</a:t>
            </a:r>
            <a:endParaRPr lang="en-US" dirty="0"/>
          </a:p>
        </p:txBody>
      </p:sp>
      <p:sp>
        <p:nvSpPr>
          <p:cNvPr id="5" name="TextBox 4"/>
          <p:cNvSpPr txBox="1"/>
          <p:nvPr/>
        </p:nvSpPr>
        <p:spPr>
          <a:xfrm>
            <a:off x="8229600" y="6400800"/>
            <a:ext cx="762000" cy="261610"/>
          </a:xfrm>
          <a:prstGeom prst="rect">
            <a:avLst/>
          </a:prstGeom>
          <a:noFill/>
        </p:spPr>
        <p:txBody>
          <a:bodyPr wrap="square" rtlCol="0">
            <a:spAutoFit/>
          </a:bodyPr>
          <a:lstStyle/>
          <a:p>
            <a:r>
              <a:rPr lang="en-US" sz="1100" dirty="0" smtClean="0"/>
              <a:t>12 - 2</a:t>
            </a:r>
            <a:endParaRPr lang="en-US"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12-4</a:t>
            </a:r>
            <a:br>
              <a:rPr lang="en-US" sz="3600" dirty="0" smtClean="0"/>
            </a:br>
            <a:r>
              <a:rPr lang="en-US" dirty="0" err="1" smtClean="0"/>
              <a:t>Fontes</a:t>
            </a:r>
            <a:r>
              <a:rPr lang="en-US" dirty="0" smtClean="0"/>
              <a:t> de </a:t>
            </a:r>
            <a:r>
              <a:rPr lang="en-US" dirty="0" err="1" smtClean="0"/>
              <a:t>Recrutamento</a:t>
            </a:r>
            <a:endParaRPr lang="en-US" sz="3600" dirty="0" smtClean="0">
              <a:latin typeface="Calibri" pitchFamily="34" charset="0"/>
            </a:endParaRPr>
          </a:p>
        </p:txBody>
      </p:sp>
      <p:sp>
        <p:nvSpPr>
          <p:cNvPr id="5" name="Content Placeholder 4"/>
          <p:cNvSpPr>
            <a:spLocks noGrp="1"/>
          </p:cNvSpPr>
          <p:nvPr>
            <p:ph idx="1"/>
          </p:nvPr>
        </p:nvSpPr>
        <p:spPr/>
        <p:txBody>
          <a:bodyPr/>
          <a:lstStyle/>
          <a:p>
            <a:endParaRPr lang="en-US"/>
          </a:p>
        </p:txBody>
      </p:sp>
      <p:sp>
        <p:nvSpPr>
          <p:cNvPr id="6246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62467" name="Picture 2"/>
          <p:cNvPicPr>
            <a:picLocks noChangeAspect="1" noChangeArrowheads="1"/>
          </p:cNvPicPr>
          <p:nvPr/>
        </p:nvPicPr>
        <p:blipFill>
          <a:blip r:embed="rId3" cstate="print"/>
          <a:srcRect/>
          <a:stretch>
            <a:fillRect/>
          </a:stretch>
        </p:blipFill>
        <p:spPr bwMode="auto">
          <a:xfrm>
            <a:off x="152400" y="1371600"/>
            <a:ext cx="8763000" cy="4114800"/>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7" name="TextBox 6"/>
          <p:cNvSpPr txBox="1"/>
          <p:nvPr/>
        </p:nvSpPr>
        <p:spPr>
          <a:xfrm>
            <a:off x="8077200" y="6553200"/>
            <a:ext cx="914400" cy="261610"/>
          </a:xfrm>
          <a:prstGeom prst="rect">
            <a:avLst/>
          </a:prstGeom>
          <a:noFill/>
        </p:spPr>
        <p:txBody>
          <a:bodyPr wrap="square" rtlCol="0">
            <a:spAutoFit/>
          </a:bodyPr>
          <a:lstStyle/>
          <a:p>
            <a:r>
              <a:rPr lang="en-US" sz="1100" dirty="0" smtClean="0"/>
              <a:t>12 - 18</a:t>
            </a:r>
            <a:endParaRPr lang="en-US"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a:bodyPr>
          <a:lstStyle/>
          <a:p>
            <a:pPr algn="ctr"/>
            <a:r>
              <a:rPr lang="en-US" sz="2800" dirty="0" err="1" smtClean="0"/>
              <a:t>Figura</a:t>
            </a:r>
            <a:r>
              <a:rPr lang="en-US" sz="2800" dirty="0" smtClean="0"/>
              <a:t> 12-5</a:t>
            </a:r>
            <a:br>
              <a:rPr lang="en-US" sz="2800" dirty="0" smtClean="0"/>
            </a:br>
            <a:r>
              <a:rPr lang="en-US" sz="2800" dirty="0" err="1" smtClean="0"/>
              <a:t>Opções</a:t>
            </a:r>
            <a:r>
              <a:rPr lang="en-US" sz="2800" dirty="0" smtClean="0"/>
              <a:t> de </a:t>
            </a:r>
            <a:r>
              <a:rPr lang="en-US" sz="2800" dirty="0" err="1" smtClean="0"/>
              <a:t>redução</a:t>
            </a:r>
            <a:r>
              <a:rPr lang="en-US" sz="2800" dirty="0" smtClean="0"/>
              <a:t> de RH </a:t>
            </a:r>
            <a:r>
              <a:rPr lang="en-US" sz="2800" i="1" dirty="0" smtClean="0"/>
              <a:t>(</a:t>
            </a:r>
            <a:r>
              <a:rPr lang="en-US" sz="2800" i="1" dirty="0" err="1" smtClean="0"/>
              <a:t>Derecruitment</a:t>
            </a:r>
            <a:r>
              <a:rPr lang="en-US" sz="2800" i="1" dirty="0" smtClean="0"/>
              <a:t>)</a:t>
            </a:r>
            <a:endParaRPr lang="en-US" sz="2800" i="1" dirty="0" smtClean="0">
              <a:latin typeface="Calibri" pitchFamily="34" charset="0"/>
            </a:endParaRPr>
          </a:p>
        </p:txBody>
      </p:sp>
      <p:sp>
        <p:nvSpPr>
          <p:cNvPr id="5" name="Content Placeholder 4"/>
          <p:cNvSpPr>
            <a:spLocks noGrp="1"/>
          </p:cNvSpPr>
          <p:nvPr>
            <p:ph idx="1"/>
          </p:nvPr>
        </p:nvSpPr>
        <p:spPr/>
        <p:txBody>
          <a:bodyPr/>
          <a:lstStyle/>
          <a:p>
            <a:endParaRPr lang="en-US"/>
          </a:p>
        </p:txBody>
      </p:sp>
      <p:sp>
        <p:nvSpPr>
          <p:cNvPr id="6451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64515" name="Picture 2"/>
          <p:cNvPicPr>
            <a:picLocks noChangeAspect="1" noChangeArrowheads="1"/>
          </p:cNvPicPr>
          <p:nvPr/>
        </p:nvPicPr>
        <p:blipFill>
          <a:blip r:embed="rId3" cstate="print"/>
          <a:srcRect/>
          <a:stretch>
            <a:fillRect/>
          </a:stretch>
        </p:blipFill>
        <p:spPr bwMode="auto">
          <a:xfrm>
            <a:off x="533400" y="1524000"/>
            <a:ext cx="8304212" cy="3962400"/>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7" name="TextBox 6"/>
          <p:cNvSpPr txBox="1"/>
          <p:nvPr/>
        </p:nvSpPr>
        <p:spPr>
          <a:xfrm>
            <a:off x="8153400" y="6553200"/>
            <a:ext cx="838200" cy="261610"/>
          </a:xfrm>
          <a:prstGeom prst="rect">
            <a:avLst/>
          </a:prstGeom>
          <a:noFill/>
        </p:spPr>
        <p:txBody>
          <a:bodyPr wrap="square" rtlCol="0">
            <a:spAutoFit/>
          </a:bodyPr>
          <a:lstStyle/>
          <a:p>
            <a:r>
              <a:rPr lang="en-US" sz="1100" dirty="0" smtClean="0"/>
              <a:t>12 - 19</a:t>
            </a:r>
            <a:endParaRPr lang="en-US" sz="11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algn="ctr"/>
            <a:r>
              <a:rPr lang="en-US" sz="3600" dirty="0" err="1" smtClean="0"/>
              <a:t>Seleção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TextBox 5"/>
          <p:cNvSpPr txBox="1"/>
          <p:nvPr/>
        </p:nvSpPr>
        <p:spPr>
          <a:xfrm>
            <a:off x="8153400" y="6553200"/>
            <a:ext cx="838200" cy="261610"/>
          </a:xfrm>
          <a:prstGeom prst="rect">
            <a:avLst/>
          </a:prstGeom>
          <a:noFill/>
        </p:spPr>
        <p:txBody>
          <a:bodyPr wrap="square" rtlCol="0">
            <a:spAutoFit/>
          </a:bodyPr>
          <a:lstStyle/>
          <a:p>
            <a:r>
              <a:rPr lang="en-US" sz="1100" dirty="0" smtClean="0"/>
              <a:t>12 - 20</a:t>
            </a:r>
            <a:endParaRPr lang="en-US" sz="1100" dirty="0"/>
          </a:p>
        </p:txBody>
      </p:sp>
      <p:sp>
        <p:nvSpPr>
          <p:cNvPr id="8" name="Rectangle 3"/>
          <p:cNvSpPr txBox="1">
            <a:spLocks/>
          </p:cNvSpPr>
          <p:nvPr/>
        </p:nvSpPr>
        <p:spPr bwMode="auto">
          <a:xfrm>
            <a:off x="457200" y="1676400"/>
            <a:ext cx="8229600" cy="4449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Seleção </a:t>
            </a:r>
            <a:r>
              <a:rPr lang="pt-PT" sz="2400" dirty="0" smtClean="0"/>
              <a:t>– análise dos candidatos resultantes do processo de recrutamento, para tentar garantir que são contratadas </a:t>
            </a:r>
            <a:r>
              <a:rPr lang="pt-PT" sz="2400" dirty="0"/>
              <a:t>para a </a:t>
            </a:r>
            <a:r>
              <a:rPr lang="pt-PT" sz="2400" dirty="0" smtClean="0"/>
              <a:t>organização as pessoas com mais valor.</a:t>
            </a:r>
          </a:p>
          <a:p>
            <a:pPr marL="342900" indent="-342900" algn="just" eaLnBrk="0" hangingPunct="0">
              <a:spcBef>
                <a:spcPct val="20000"/>
              </a:spcBef>
              <a:buFont typeface="Arial" charset="0"/>
              <a:buChar char="•"/>
            </a:pPr>
            <a:endParaRPr lang="pt-PT" sz="800" dirty="0" smtClean="0"/>
          </a:p>
          <a:p>
            <a:pPr marL="363538" algn="just" eaLnBrk="0" hangingPunct="0">
              <a:spcBef>
                <a:spcPct val="20000"/>
              </a:spcBef>
            </a:pPr>
            <a:r>
              <a:rPr lang="pt-PT" sz="2000" u="sng" dirty="0" smtClean="0"/>
              <a:t>O processo de seleção deverá ter subjacente um critério:</a:t>
            </a:r>
          </a:p>
          <a:p>
            <a:pPr marL="363538" algn="just" eaLnBrk="0" hangingPunct="0">
              <a:spcBef>
                <a:spcPct val="20000"/>
              </a:spcBef>
            </a:pPr>
            <a:endParaRPr lang="pt-PT" sz="800" u="sng" dirty="0" smtClean="0"/>
          </a:p>
          <a:p>
            <a:pPr marL="706438" indent="-342900" algn="just" eaLnBrk="0" hangingPunct="0">
              <a:spcBef>
                <a:spcPct val="20000"/>
              </a:spcBef>
              <a:buFontTx/>
              <a:buChar char="-"/>
            </a:pPr>
            <a:r>
              <a:rPr lang="pt-PT" sz="2000" b="1" dirty="0" smtClean="0"/>
              <a:t>Válido</a:t>
            </a:r>
            <a:r>
              <a:rPr lang="pt-PT" sz="2000" dirty="0" smtClean="0"/>
              <a:t> (</a:t>
            </a:r>
            <a:r>
              <a:rPr lang="pt-PT" sz="2000" i="1" dirty="0" smtClean="0"/>
              <a:t>i.e</a:t>
            </a:r>
            <a:r>
              <a:rPr lang="pt-PT" sz="2000" dirty="0" smtClean="0"/>
              <a:t>. a relação entre esse critério e </a:t>
            </a:r>
            <a:r>
              <a:rPr lang="pt-PT" sz="2000" dirty="0" smtClean="0"/>
              <a:t>o desempenho</a:t>
            </a:r>
            <a:r>
              <a:rPr lang="pt-PT" sz="2000" dirty="0" smtClean="0"/>
              <a:t> </a:t>
            </a:r>
            <a:r>
              <a:rPr lang="pt-PT" sz="2000" dirty="0" smtClean="0"/>
              <a:t>é a pretendida) e</a:t>
            </a:r>
          </a:p>
          <a:p>
            <a:pPr marL="706438" indent="-342900" algn="just" eaLnBrk="0" hangingPunct="0">
              <a:spcBef>
                <a:spcPct val="20000"/>
              </a:spcBef>
              <a:buFontTx/>
              <a:buChar char="-"/>
            </a:pPr>
            <a:endParaRPr lang="pt-PT" sz="800" dirty="0" smtClean="0"/>
          </a:p>
          <a:p>
            <a:pPr marL="706438" indent="-342900" algn="just" eaLnBrk="0" hangingPunct="0">
              <a:spcBef>
                <a:spcPct val="20000"/>
              </a:spcBef>
              <a:buFontTx/>
              <a:buChar char="-"/>
            </a:pPr>
            <a:r>
              <a:rPr lang="pt-PT" sz="2000" b="1" dirty="0" smtClean="0"/>
              <a:t>Fiável</a:t>
            </a:r>
            <a:r>
              <a:rPr lang="pt-PT" sz="2000" dirty="0" smtClean="0"/>
              <a:t> (</a:t>
            </a:r>
            <a:r>
              <a:rPr lang="pt-PT" sz="2000" i="1" dirty="0" smtClean="0"/>
              <a:t>i.e. </a:t>
            </a:r>
            <a:r>
              <a:rPr lang="pt-PT" sz="2000" dirty="0" smtClean="0"/>
              <a:t>a variabilidade dos resultados é pequena e não compromete, com frequência, os resultados.)</a:t>
            </a:r>
            <a:endParaRPr lang="pt-PT"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12-6</a:t>
            </a:r>
            <a:br>
              <a:rPr lang="en-US" sz="3600" dirty="0" smtClean="0"/>
            </a:br>
            <a:r>
              <a:rPr lang="en-US" dirty="0" err="1" smtClean="0"/>
              <a:t>Resultados</a:t>
            </a:r>
            <a:r>
              <a:rPr lang="en-US" dirty="0" smtClean="0"/>
              <a:t> da </a:t>
            </a:r>
            <a:r>
              <a:rPr lang="en-US" dirty="0" err="1" smtClean="0"/>
              <a:t>decisão</a:t>
            </a:r>
            <a:r>
              <a:rPr lang="en-US" dirty="0" smtClean="0"/>
              <a:t> de </a:t>
            </a:r>
            <a:r>
              <a:rPr lang="en-US" dirty="0" err="1" smtClean="0"/>
              <a:t>seleção</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7" name="TextBox 6"/>
          <p:cNvSpPr txBox="1"/>
          <p:nvPr/>
        </p:nvSpPr>
        <p:spPr>
          <a:xfrm>
            <a:off x="8305800" y="6553200"/>
            <a:ext cx="685800" cy="261610"/>
          </a:xfrm>
          <a:prstGeom prst="rect">
            <a:avLst/>
          </a:prstGeom>
          <a:noFill/>
        </p:spPr>
        <p:txBody>
          <a:bodyPr wrap="square" rtlCol="0">
            <a:spAutoFit/>
          </a:bodyPr>
          <a:lstStyle/>
          <a:p>
            <a:r>
              <a:rPr lang="en-US" sz="1100" dirty="0" smtClean="0"/>
              <a:t>12 - 21</a:t>
            </a:r>
            <a:endParaRPr lang="en-US" sz="1100" dirty="0"/>
          </a:p>
        </p:txBody>
      </p:sp>
      <p:pic>
        <p:nvPicPr>
          <p:cNvPr id="2" name="Picture 1"/>
          <p:cNvPicPr>
            <a:picLocks noChangeAspect="1"/>
          </p:cNvPicPr>
          <p:nvPr/>
        </p:nvPicPr>
        <p:blipFill>
          <a:blip r:embed="rId3"/>
          <a:stretch>
            <a:fillRect/>
          </a:stretch>
        </p:blipFill>
        <p:spPr>
          <a:xfrm>
            <a:off x="0" y="1524000"/>
            <a:ext cx="9144000" cy="445925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12-7</a:t>
            </a:r>
            <a:br>
              <a:rPr lang="en-US" sz="3600" dirty="0" smtClean="0"/>
            </a:br>
            <a:r>
              <a:rPr lang="en-US" sz="3600" dirty="0" smtClean="0"/>
              <a:t> </a:t>
            </a:r>
            <a:r>
              <a:rPr lang="en-US" dirty="0" err="1" smtClean="0"/>
              <a:t>Ferramentas</a:t>
            </a:r>
            <a:r>
              <a:rPr lang="en-US" dirty="0" smtClean="0"/>
              <a:t> de </a:t>
            </a:r>
            <a:r>
              <a:rPr lang="en-US" dirty="0" err="1" smtClean="0"/>
              <a:t>Seleção</a:t>
            </a:r>
            <a:endParaRPr lang="en-US" sz="3600" dirty="0" smtClean="0">
              <a:latin typeface="Calibri" pitchFamily="34" charset="0"/>
            </a:endParaRPr>
          </a:p>
        </p:txBody>
      </p:sp>
      <p:pic>
        <p:nvPicPr>
          <p:cNvPr id="70658" name="Picture 3"/>
          <p:cNvPicPr>
            <a:picLocks noGrp="1" noChangeAspect="1" noChangeArrowheads="1"/>
          </p:cNvPicPr>
          <p:nvPr/>
        </p:nvPicPr>
        <p:blipFill>
          <a:blip r:embed="rId3" cstate="print"/>
          <a:srcRect/>
          <a:stretch>
            <a:fillRect/>
          </a:stretch>
        </p:blipFill>
        <p:spPr bwMode="auto">
          <a:xfrm>
            <a:off x="439383" y="1908629"/>
            <a:ext cx="8671960" cy="3581400"/>
          </a:xfrm>
          <a:prstGeom prst="rect">
            <a:avLst/>
          </a:prstGeom>
          <a:noFill/>
          <a:ln w="9525">
            <a:noFill/>
            <a:miter lim="800000"/>
            <a:headEnd/>
            <a:tailEnd/>
          </a:ln>
        </p:spPr>
      </p:pic>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305800" y="6488668"/>
            <a:ext cx="641931" cy="261610"/>
          </a:xfrm>
          <a:prstGeom prst="rect">
            <a:avLst/>
          </a:prstGeom>
          <a:noFill/>
        </p:spPr>
        <p:txBody>
          <a:bodyPr wrap="square" rtlCol="0">
            <a:spAutoFit/>
          </a:bodyPr>
          <a:lstStyle/>
          <a:p>
            <a:r>
              <a:rPr lang="en-US" sz="1100" dirty="0" smtClean="0"/>
              <a:t>12 - 22</a:t>
            </a:r>
            <a:endParaRPr lang="en-US" sz="11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1000" dirty="0" smtClean="0"/>
              <a:t>Copyright © 2016 Pearson Education, Inc.</a:t>
            </a:r>
            <a:endParaRPr lang="en-US" sz="1000" dirty="0"/>
          </a:p>
        </p:txBody>
      </p:sp>
      <p:pic>
        <p:nvPicPr>
          <p:cNvPr id="72707" name="Picture 3"/>
          <p:cNvPicPr>
            <a:picLocks noGrp="1" noChangeAspect="1" noChangeArrowheads="1"/>
          </p:cNvPicPr>
          <p:nvPr/>
        </p:nvPicPr>
        <p:blipFill>
          <a:blip r:embed="rId3" cstate="print"/>
          <a:srcRect/>
          <a:stretch>
            <a:fillRect/>
          </a:stretch>
        </p:blipFill>
        <p:spPr bwMode="auto">
          <a:xfrm>
            <a:off x="266700" y="1981200"/>
            <a:ext cx="8610600" cy="3200400"/>
          </a:xfrm>
          <a:prstGeom prst="rect">
            <a:avLst/>
          </a:prstGeom>
          <a:noFill/>
          <a:ln w="9525">
            <a:noFill/>
            <a:miter lim="800000"/>
            <a:headEnd/>
            <a:tailEnd/>
          </a:ln>
        </p:spPr>
      </p:pic>
      <p:sp>
        <p:nvSpPr>
          <p:cNvPr id="6" name="TextBox 5"/>
          <p:cNvSpPr txBox="1"/>
          <p:nvPr/>
        </p:nvSpPr>
        <p:spPr>
          <a:xfrm>
            <a:off x="8382000" y="6400800"/>
            <a:ext cx="762000" cy="261610"/>
          </a:xfrm>
          <a:prstGeom prst="rect">
            <a:avLst/>
          </a:prstGeom>
          <a:noFill/>
        </p:spPr>
        <p:txBody>
          <a:bodyPr wrap="square" rtlCol="0">
            <a:spAutoFit/>
          </a:bodyPr>
          <a:lstStyle/>
          <a:p>
            <a:r>
              <a:rPr lang="en-US" sz="1100" dirty="0" smtClean="0"/>
              <a:t>12 - 23</a:t>
            </a:r>
            <a:endParaRPr lang="en-US" sz="1100" dirty="0"/>
          </a:p>
        </p:txBody>
      </p:sp>
      <p:sp>
        <p:nvSpPr>
          <p:cNvPr id="9"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Figura</a:t>
            </a:r>
            <a:r>
              <a:rPr lang="en-US" sz="3600" dirty="0" smtClean="0"/>
              <a:t> 12-7</a:t>
            </a:r>
            <a:br>
              <a:rPr lang="en-US" sz="3600" dirty="0" smtClean="0"/>
            </a:br>
            <a:r>
              <a:rPr lang="en-US" sz="3600" dirty="0" smtClean="0"/>
              <a:t> </a:t>
            </a:r>
            <a:r>
              <a:rPr lang="en-US" dirty="0" err="1" smtClean="0"/>
              <a:t>Ferramentas</a:t>
            </a:r>
            <a:r>
              <a:rPr lang="en-US" dirty="0" smtClean="0"/>
              <a:t> de </a:t>
            </a:r>
            <a:r>
              <a:rPr lang="en-US" dirty="0" err="1" smtClean="0"/>
              <a:t>Seleção</a:t>
            </a:r>
            <a:r>
              <a:rPr lang="en-US"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p:cNvPicPr>
            <a:picLocks noGrp="1" noChangeAspect="1" noChangeArrowheads="1"/>
          </p:cNvPicPr>
          <p:nvPr/>
        </p:nvPicPr>
        <p:blipFill>
          <a:blip r:embed="rId3" cstate="print"/>
          <a:srcRect/>
          <a:stretch>
            <a:fillRect/>
          </a:stretch>
        </p:blipFill>
        <p:spPr bwMode="auto">
          <a:xfrm>
            <a:off x="304800" y="1905000"/>
            <a:ext cx="7137400" cy="3395463"/>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229600" y="6477000"/>
            <a:ext cx="685800" cy="261610"/>
          </a:xfrm>
          <a:prstGeom prst="rect">
            <a:avLst/>
          </a:prstGeom>
          <a:noFill/>
        </p:spPr>
        <p:txBody>
          <a:bodyPr wrap="square" rtlCol="0">
            <a:spAutoFit/>
          </a:bodyPr>
          <a:lstStyle/>
          <a:p>
            <a:r>
              <a:rPr lang="en-US" sz="1100" dirty="0" smtClean="0"/>
              <a:t>12 - 24</a:t>
            </a:r>
            <a:endParaRPr lang="en-US" sz="1100" dirty="0"/>
          </a:p>
        </p:txBody>
      </p:sp>
      <p:sp>
        <p:nvSpPr>
          <p:cNvPr id="9"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Figura</a:t>
            </a:r>
            <a:r>
              <a:rPr lang="en-US" sz="3600" dirty="0" smtClean="0"/>
              <a:t> 12-7</a:t>
            </a:r>
            <a:br>
              <a:rPr lang="en-US" sz="3600" dirty="0" smtClean="0"/>
            </a:br>
            <a:r>
              <a:rPr lang="en-US" sz="3600" dirty="0" smtClean="0"/>
              <a:t> </a:t>
            </a:r>
            <a:r>
              <a:rPr lang="en-US" dirty="0" err="1" smtClean="0"/>
              <a:t>Ferramentas</a:t>
            </a:r>
            <a:r>
              <a:rPr lang="en-US" dirty="0" smtClean="0"/>
              <a:t> de </a:t>
            </a:r>
            <a:r>
              <a:rPr lang="en-US" dirty="0" err="1" smtClean="0"/>
              <a:t>Seleção</a:t>
            </a:r>
            <a:r>
              <a:rPr lang="en-US"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algn="ctr"/>
            <a:r>
              <a:rPr lang="en-US" sz="3600" dirty="0" err="1" smtClean="0"/>
              <a:t>SeleçÃo</a:t>
            </a:r>
            <a:r>
              <a:rPr lang="en-US" sz="3600" dirty="0" smtClean="0"/>
              <a:t> (cont.)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6" name="TextBox 5"/>
          <p:cNvSpPr txBox="1"/>
          <p:nvPr/>
        </p:nvSpPr>
        <p:spPr>
          <a:xfrm>
            <a:off x="8153400" y="6553200"/>
            <a:ext cx="762000" cy="261610"/>
          </a:xfrm>
          <a:prstGeom prst="rect">
            <a:avLst/>
          </a:prstGeom>
          <a:noFill/>
        </p:spPr>
        <p:txBody>
          <a:bodyPr wrap="square" rtlCol="0">
            <a:spAutoFit/>
          </a:bodyPr>
          <a:lstStyle/>
          <a:p>
            <a:r>
              <a:rPr lang="en-US" sz="1100" dirty="0" smtClean="0"/>
              <a:t>12 - 25</a:t>
            </a:r>
            <a:endParaRPr lang="en-US" sz="1100" dirty="0"/>
          </a:p>
        </p:txBody>
      </p:sp>
      <p:sp>
        <p:nvSpPr>
          <p:cNvPr id="8"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Apresentação do trabalho/função de forma realística </a:t>
            </a:r>
            <a:r>
              <a:rPr lang="pt-PT" sz="2400" dirty="0" smtClean="0"/>
              <a:t>(</a:t>
            </a:r>
            <a:r>
              <a:rPr lang="pt-PT" sz="2400" i="1" dirty="0" err="1" smtClean="0"/>
              <a:t>realistic</a:t>
            </a:r>
            <a:r>
              <a:rPr lang="pt-PT" sz="2400" i="1" dirty="0" smtClean="0"/>
              <a:t> job </a:t>
            </a:r>
            <a:r>
              <a:rPr lang="pt-PT" sz="2400" i="1" dirty="0" err="1" smtClean="0"/>
              <a:t>preview</a:t>
            </a:r>
            <a:r>
              <a:rPr lang="pt-PT" sz="2400" dirty="0" smtClean="0"/>
              <a:t>)</a:t>
            </a:r>
          </a:p>
          <a:p>
            <a:pPr marL="342900" indent="-342900" algn="just" eaLnBrk="0" hangingPunct="0">
              <a:spcBef>
                <a:spcPct val="20000"/>
              </a:spcBef>
              <a:buFont typeface="Arial" charset="0"/>
              <a:buChar char="•"/>
            </a:pPr>
            <a:endParaRPr lang="pt-PT" sz="800" dirty="0"/>
          </a:p>
          <a:p>
            <a:pPr marL="363538" algn="just" eaLnBrk="0" hangingPunct="0">
              <a:spcBef>
                <a:spcPct val="20000"/>
              </a:spcBef>
            </a:pPr>
            <a:r>
              <a:rPr lang="pt-PT" sz="2400" dirty="0" smtClean="0"/>
              <a:t>Apresentação da organização e do trabalho ou função com todas as suas principais características, positivas e negativas.</a:t>
            </a:r>
            <a:endParaRPr lang="pt-PT"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dirty="0" err="1" smtClean="0"/>
              <a:t>Fornecer</a:t>
            </a:r>
            <a:r>
              <a:rPr lang="en-US" dirty="0" smtClean="0"/>
              <a:t> </a:t>
            </a:r>
            <a:r>
              <a:rPr lang="en-US" dirty="0" err="1" smtClean="0"/>
              <a:t>aos</a:t>
            </a:r>
            <a:r>
              <a:rPr lang="en-US" dirty="0" smtClean="0"/>
              <a:t> </a:t>
            </a:r>
            <a:r>
              <a:rPr lang="en-US" dirty="0" err="1" smtClean="0"/>
              <a:t>empregados</a:t>
            </a:r>
            <a:r>
              <a:rPr lang="en-US" dirty="0" smtClean="0"/>
              <a:t> </a:t>
            </a:r>
            <a:r>
              <a:rPr lang="en-US" dirty="0" err="1" smtClean="0"/>
              <a:t>competências</a:t>
            </a:r>
            <a:r>
              <a:rPr lang="en-US" dirty="0" smtClean="0"/>
              <a:t> e </a:t>
            </a:r>
            <a:r>
              <a:rPr lang="en-US" dirty="0" err="1" smtClean="0"/>
              <a:t>conhecimento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4114800" cy="365125"/>
          </a:xfrm>
        </p:spPr>
        <p:txBody>
          <a:bodyPr/>
          <a:lstStyle/>
          <a:p>
            <a:r>
              <a:rPr lang="en-US" sz="1000" dirty="0" smtClean="0"/>
              <a:t>Copyright © 2016 Pearson Education, Inc.</a:t>
            </a:r>
            <a:endParaRPr lang="en-US" sz="1000" dirty="0"/>
          </a:p>
        </p:txBody>
      </p:sp>
      <p:sp>
        <p:nvSpPr>
          <p:cNvPr id="6" name="TextBox 5"/>
          <p:cNvSpPr txBox="1"/>
          <p:nvPr/>
        </p:nvSpPr>
        <p:spPr>
          <a:xfrm>
            <a:off x="7924800" y="6477000"/>
            <a:ext cx="914400" cy="261610"/>
          </a:xfrm>
          <a:prstGeom prst="rect">
            <a:avLst/>
          </a:prstGeom>
          <a:noFill/>
        </p:spPr>
        <p:txBody>
          <a:bodyPr wrap="square" rtlCol="0">
            <a:spAutoFit/>
          </a:bodyPr>
          <a:lstStyle/>
          <a:p>
            <a:r>
              <a:rPr lang="en-US" sz="1100" dirty="0" smtClean="0"/>
              <a:t>12 -  26</a:t>
            </a:r>
            <a:endParaRPr lang="en-US" sz="1100" dirty="0"/>
          </a:p>
        </p:txBody>
      </p:sp>
      <p:sp>
        <p:nvSpPr>
          <p:cNvPr id="8" name="Rectangle 3"/>
          <p:cNvSpPr txBox="1">
            <a:spLocks/>
          </p:cNvSpPr>
          <p:nvPr/>
        </p:nvSpPr>
        <p:spPr bwMode="auto">
          <a:xfrm>
            <a:off x="457200" y="2133600"/>
            <a:ext cx="8229600" cy="3763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Orientação </a:t>
            </a:r>
            <a:r>
              <a:rPr lang="pt-PT" sz="2400" dirty="0" smtClean="0"/>
              <a:t> - introduzir o empregado à sua função e organização.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A formação</a:t>
            </a:r>
            <a:r>
              <a:rPr lang="pt-PT" sz="2400" dirty="0" smtClean="0"/>
              <a:t> dos empregados é uma importante atividade da GRH. </a:t>
            </a:r>
          </a:p>
          <a:p>
            <a:pPr marL="342900" indent="-342900" algn="just" eaLnBrk="0" hangingPunct="0">
              <a:spcBef>
                <a:spcPct val="20000"/>
              </a:spcBef>
              <a:buFont typeface="Arial" charset="0"/>
              <a:buChar char="•"/>
            </a:pPr>
            <a:endParaRPr lang="pt-PT" sz="800" dirty="0" smtClean="0"/>
          </a:p>
          <a:p>
            <a:pPr marL="363538" algn="just" eaLnBrk="0" hangingPunct="0">
              <a:spcBef>
                <a:spcPct val="20000"/>
              </a:spcBef>
            </a:pPr>
            <a:r>
              <a:rPr lang="pt-PT" sz="2400" dirty="0" smtClean="0"/>
              <a:t>Em 2011, as empresas nos E.U.A. gastaram mais de $59 mil milhões em programas de formação dos seus empregados.</a:t>
            </a:r>
            <a:endParaRPr lang="pt-PT"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12-8</a:t>
            </a:r>
            <a:br>
              <a:rPr lang="en-US" sz="3600" dirty="0" smtClean="0"/>
            </a:br>
            <a:r>
              <a:rPr lang="en-US" sz="3600" dirty="0" err="1" smtClean="0"/>
              <a:t>Tipos</a:t>
            </a:r>
            <a:r>
              <a:rPr lang="en-US" sz="3600" dirty="0" smtClean="0"/>
              <a:t> de </a:t>
            </a:r>
            <a:r>
              <a:rPr lang="en-US" sz="3600" dirty="0" err="1" smtClean="0"/>
              <a:t>Formação</a:t>
            </a:r>
            <a:endParaRPr lang="en-US" sz="3600" dirty="0" smtClean="0">
              <a:latin typeface="Calibri" pitchFamily="34" charset="0"/>
            </a:endParaRPr>
          </a:p>
        </p:txBody>
      </p:sp>
      <p:sp>
        <p:nvSpPr>
          <p:cNvPr id="8089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sp>
        <p:nvSpPr>
          <p:cNvPr id="6" name="Footer Placeholder 5"/>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7" name="TextBox 6"/>
          <p:cNvSpPr txBox="1"/>
          <p:nvPr/>
        </p:nvSpPr>
        <p:spPr>
          <a:xfrm>
            <a:off x="8001000" y="6477000"/>
            <a:ext cx="870531" cy="261610"/>
          </a:xfrm>
          <a:prstGeom prst="rect">
            <a:avLst/>
          </a:prstGeom>
          <a:noFill/>
        </p:spPr>
        <p:txBody>
          <a:bodyPr wrap="square" rtlCol="0">
            <a:spAutoFit/>
          </a:bodyPr>
          <a:lstStyle/>
          <a:p>
            <a:r>
              <a:rPr lang="en-US" sz="1100" dirty="0" smtClean="0"/>
              <a:t>12 - 27</a:t>
            </a:r>
            <a:endParaRPr lang="en-US" sz="1100"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1122218" y="1600200"/>
            <a:ext cx="7204364"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algn="ctr"/>
            <a:r>
              <a:rPr lang="en-US" dirty="0" err="1" smtClean="0"/>
              <a:t>Porque</a:t>
            </a:r>
            <a:r>
              <a:rPr lang="en-US" dirty="0" smtClean="0"/>
              <a:t> é a GRH</a:t>
            </a:r>
            <a:r>
              <a:rPr lang="en-US" sz="3600" dirty="0" smtClean="0"/>
              <a:t> </a:t>
            </a:r>
            <a:r>
              <a:rPr lang="en-US" sz="3600" dirty="0" err="1" smtClean="0"/>
              <a:t>ImportantE</a:t>
            </a:r>
            <a:r>
              <a:rPr lang="en-US" sz="3600" dirty="0" smtClean="0"/>
              <a:t>?</a:t>
            </a:r>
            <a:endParaRPr lang="en-US" sz="3600" dirty="0" smtClean="0">
              <a:latin typeface="Calibri" pitchFamily="34" charset="0"/>
            </a:endParaRPr>
          </a:p>
        </p:txBody>
      </p:sp>
      <p:sp>
        <p:nvSpPr>
          <p:cNvPr id="31746" name="Rectangle 3"/>
          <p:cNvSpPr txBox="1">
            <a:spLocks/>
          </p:cNvSpPr>
          <p:nvPr/>
        </p:nvSpPr>
        <p:spPr bwMode="auto">
          <a:xfrm>
            <a:off x="457200" y="2057400"/>
            <a:ext cx="8229600" cy="3886201"/>
          </a:xfrm>
          <a:prstGeom prst="rect">
            <a:avLst/>
          </a:prstGeom>
          <a:noFill/>
          <a:ln w="9525">
            <a:noFill/>
            <a:miter lim="800000"/>
            <a:headEnd/>
            <a:tailEnd/>
          </a:ln>
        </p:spPr>
        <p:txBody>
          <a:bodyPr/>
          <a:lstStyle/>
          <a:p>
            <a:pPr marL="342900" indent="-342900" eaLnBrk="0" hangingPunct="0">
              <a:spcBef>
                <a:spcPct val="20000"/>
              </a:spcBef>
              <a:buClr>
                <a:srgbClr val="92D050"/>
              </a:buClr>
              <a:buFont typeface="Wingdings" panose="05000000000000000000" pitchFamily="2" charset="2"/>
              <a:buChar char="Ø"/>
            </a:pPr>
            <a:r>
              <a:rPr lang="en-US" sz="2400" b="1" dirty="0" err="1" smtClean="0">
                <a:latin typeface="Arial" pitchFamily="34" charset="0"/>
                <a:cs typeface="Arial" pitchFamily="34" charset="0"/>
              </a:rPr>
              <a:t>Importante</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fonte</a:t>
            </a:r>
            <a:r>
              <a:rPr lang="en-US" sz="2400" b="1" dirty="0">
                <a:latin typeface="Arial" pitchFamily="34" charset="0"/>
                <a:cs typeface="Arial" pitchFamily="34" charset="0"/>
              </a:rPr>
              <a:t> de </a:t>
            </a:r>
            <a:r>
              <a:rPr lang="en-US" sz="2400" b="1" dirty="0" err="1">
                <a:latin typeface="Arial" pitchFamily="34" charset="0"/>
                <a:cs typeface="Arial" pitchFamily="34" charset="0"/>
              </a:rPr>
              <a:t>vantagem</a:t>
            </a:r>
            <a:r>
              <a:rPr lang="en-US" sz="2400" b="1" dirty="0">
                <a:latin typeface="Arial" pitchFamily="34" charset="0"/>
                <a:cs typeface="Arial" pitchFamily="34" charset="0"/>
              </a:rPr>
              <a:t> </a:t>
            </a:r>
            <a:r>
              <a:rPr lang="en-US" sz="2400" b="1" dirty="0" err="1" smtClean="0">
                <a:latin typeface="Arial" pitchFamily="34" charset="0"/>
                <a:cs typeface="Arial" pitchFamily="34" charset="0"/>
              </a:rPr>
              <a:t>competitiva</a:t>
            </a:r>
            <a:endParaRPr lang="en-US" sz="2400" b="1" dirty="0" smtClean="0">
              <a:latin typeface="Arial" pitchFamily="34" charset="0"/>
              <a:cs typeface="Arial" pitchFamily="34" charset="0"/>
            </a:endParaRPr>
          </a:p>
          <a:p>
            <a:pPr marL="342900" indent="-342900" eaLnBrk="0" hangingPunct="0">
              <a:spcBef>
                <a:spcPct val="20000"/>
              </a:spcBef>
              <a:buClr>
                <a:srgbClr val="92D050"/>
              </a:buClr>
              <a:buFont typeface="Wingdings" panose="05000000000000000000" pitchFamily="2" charset="2"/>
              <a:buChar char="Ø"/>
            </a:pPr>
            <a:endParaRPr lang="en-US" sz="800" b="1" dirty="0">
              <a:latin typeface="Arial" pitchFamily="34" charset="0"/>
              <a:cs typeface="Arial" pitchFamily="34" charset="0"/>
            </a:endParaRPr>
          </a:p>
          <a:p>
            <a:pPr marL="363538" eaLnBrk="0" hangingPunct="0">
              <a:spcBef>
                <a:spcPct val="20000"/>
              </a:spcBef>
              <a:buClr>
                <a:srgbClr val="92D050"/>
              </a:buClr>
            </a:pPr>
            <a:r>
              <a:rPr lang="pt-PT" sz="2400" dirty="0" smtClean="0"/>
              <a:t>Uma GRH orientada para as pessoas está associada à criação de um valor superior para os </a:t>
            </a:r>
            <a:r>
              <a:rPr lang="pt-PT" sz="2400" dirty="0" err="1" smtClean="0"/>
              <a:t>acionistas</a:t>
            </a:r>
            <a:r>
              <a:rPr lang="pt-PT" sz="2400" dirty="0" smtClean="0"/>
              <a:t>.</a:t>
            </a:r>
          </a:p>
          <a:p>
            <a:pPr marL="363538" eaLnBrk="0" hangingPunct="0">
              <a:spcBef>
                <a:spcPct val="20000"/>
              </a:spcBef>
              <a:buClr>
                <a:srgbClr val="92D050"/>
              </a:buClr>
            </a:pPr>
            <a:endParaRPr lang="pt-PT" sz="1400" dirty="0" smtClean="0"/>
          </a:p>
          <a:p>
            <a:pPr marL="742950" lvl="1" indent="-285750" eaLnBrk="0" hangingPunct="0">
              <a:spcBef>
                <a:spcPct val="20000"/>
              </a:spcBef>
              <a:buFont typeface="Arial" charset="0"/>
              <a:buChar char="–"/>
            </a:pPr>
            <a:endParaRPr lang="pt-PT" sz="800" dirty="0" smtClean="0"/>
          </a:p>
          <a:p>
            <a:pPr marL="342900" indent="-342900" eaLnBrk="0" hangingPunct="0">
              <a:spcBef>
                <a:spcPct val="20000"/>
              </a:spcBef>
              <a:buClr>
                <a:srgbClr val="92D050"/>
              </a:buClr>
              <a:buFont typeface="Wingdings" panose="05000000000000000000" pitchFamily="2" charset="2"/>
              <a:buChar char="Ø"/>
            </a:pPr>
            <a:r>
              <a:rPr lang="pt-PT" sz="2400" b="1" dirty="0" smtClean="0"/>
              <a:t>É uma importante ferramenta estratégica</a:t>
            </a:r>
          </a:p>
          <a:p>
            <a:pPr marL="342900" indent="-342900" eaLnBrk="0" hangingPunct="0">
              <a:spcBef>
                <a:spcPct val="20000"/>
              </a:spcBef>
              <a:buClr>
                <a:srgbClr val="92D050"/>
              </a:buClr>
              <a:buFont typeface="Wingdings" panose="05000000000000000000" pitchFamily="2" charset="2"/>
              <a:buChar char="Ø"/>
            </a:pPr>
            <a:endParaRPr lang="pt-PT" sz="800" b="1" dirty="0"/>
          </a:p>
          <a:p>
            <a:pPr marL="363538" eaLnBrk="0" hangingPunct="0">
              <a:spcBef>
                <a:spcPct val="20000"/>
              </a:spcBef>
              <a:buClr>
                <a:srgbClr val="92D050"/>
              </a:buClr>
            </a:pPr>
            <a:r>
              <a:rPr lang="pt-PT" sz="2400" dirty="0" smtClean="0"/>
              <a:t>Tratando os empregados como parceiros, a organização consegue ficar um passo à frente da concorrência. </a:t>
            </a:r>
          </a:p>
        </p:txBody>
      </p:sp>
      <p:sp>
        <p:nvSpPr>
          <p:cNvPr id="6" name="Footer Placeholder 5"/>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7" name="TextBox 6"/>
          <p:cNvSpPr txBox="1"/>
          <p:nvPr/>
        </p:nvSpPr>
        <p:spPr>
          <a:xfrm>
            <a:off x="8229600" y="6477000"/>
            <a:ext cx="565731" cy="261610"/>
          </a:xfrm>
          <a:prstGeom prst="rect">
            <a:avLst/>
          </a:prstGeom>
          <a:noFill/>
        </p:spPr>
        <p:txBody>
          <a:bodyPr wrap="square" rtlCol="0">
            <a:spAutoFit/>
          </a:bodyPr>
          <a:lstStyle/>
          <a:p>
            <a:r>
              <a:rPr lang="en-US" sz="1100" dirty="0" smtClean="0"/>
              <a:t>12 - 3</a:t>
            </a:r>
            <a:endParaRPr lang="en-US" sz="11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12-9</a:t>
            </a:r>
            <a:br>
              <a:rPr lang="en-US" sz="3600" dirty="0" smtClean="0"/>
            </a:br>
            <a:r>
              <a:rPr lang="en-US" sz="3600" dirty="0" err="1" smtClean="0"/>
              <a:t>Métodos</a:t>
            </a:r>
            <a:r>
              <a:rPr lang="en-US" sz="3600" dirty="0" smtClean="0"/>
              <a:t> </a:t>
            </a:r>
            <a:r>
              <a:rPr lang="en-US" sz="3600" dirty="0" err="1" smtClean="0"/>
              <a:t>tradicionais</a:t>
            </a:r>
            <a:r>
              <a:rPr lang="en-US" sz="3600" dirty="0" smtClean="0"/>
              <a:t> de </a:t>
            </a:r>
            <a:r>
              <a:rPr lang="en-US" sz="3600" dirty="0" err="1" smtClean="0"/>
              <a:t>formação</a:t>
            </a:r>
            <a:endParaRPr lang="en-US" sz="3600" dirty="0" smtClean="0">
              <a:latin typeface="Calibri" pitchFamily="34" charset="0"/>
            </a:endParaRPr>
          </a:p>
        </p:txBody>
      </p:sp>
      <p:pic>
        <p:nvPicPr>
          <p:cNvPr id="82946" name="Picture 2"/>
          <p:cNvPicPr>
            <a:picLocks noChangeAspect="1" noChangeArrowheads="1"/>
          </p:cNvPicPr>
          <p:nvPr/>
        </p:nvPicPr>
        <p:blipFill>
          <a:blip r:embed="rId3" cstate="print"/>
          <a:srcRect/>
          <a:stretch>
            <a:fillRect/>
          </a:stretch>
        </p:blipFill>
        <p:spPr bwMode="auto">
          <a:xfrm>
            <a:off x="500063" y="1685925"/>
            <a:ext cx="8143875" cy="3876675"/>
          </a:xfrm>
          <a:prstGeom prst="rect">
            <a:avLst/>
          </a:prstGeom>
          <a:noFill/>
          <a:ln w="9525">
            <a:noFill/>
            <a:miter lim="800000"/>
            <a:headEnd/>
            <a:tailEnd/>
          </a:ln>
        </p:spPr>
      </p:pic>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305800" y="6400800"/>
            <a:ext cx="685800" cy="261610"/>
          </a:xfrm>
          <a:prstGeom prst="rect">
            <a:avLst/>
          </a:prstGeom>
          <a:noFill/>
        </p:spPr>
        <p:txBody>
          <a:bodyPr wrap="square" rtlCol="0">
            <a:spAutoFit/>
          </a:bodyPr>
          <a:lstStyle/>
          <a:p>
            <a:r>
              <a:rPr lang="en-US" sz="1100" dirty="0" smtClean="0"/>
              <a:t> 12 - 28</a:t>
            </a:r>
            <a:endParaRPr lang="en-US" sz="11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84995" name="Picture 2"/>
          <p:cNvPicPr>
            <a:picLocks noChangeAspect="1" noChangeArrowheads="1"/>
          </p:cNvPicPr>
          <p:nvPr/>
        </p:nvPicPr>
        <p:blipFill>
          <a:blip r:embed="rId3" cstate="print"/>
          <a:srcRect/>
          <a:stretch>
            <a:fillRect/>
          </a:stretch>
        </p:blipFill>
        <p:spPr bwMode="auto">
          <a:xfrm>
            <a:off x="685800" y="1752600"/>
            <a:ext cx="7772400" cy="3733800"/>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8" name="TextBox 7"/>
          <p:cNvSpPr txBox="1"/>
          <p:nvPr/>
        </p:nvSpPr>
        <p:spPr>
          <a:xfrm>
            <a:off x="7924800" y="6488668"/>
            <a:ext cx="1022931" cy="261610"/>
          </a:xfrm>
          <a:prstGeom prst="rect">
            <a:avLst/>
          </a:prstGeom>
          <a:noFill/>
        </p:spPr>
        <p:txBody>
          <a:bodyPr wrap="square" rtlCol="0">
            <a:spAutoFit/>
          </a:bodyPr>
          <a:lstStyle/>
          <a:p>
            <a:r>
              <a:rPr lang="en-US" sz="1100" dirty="0" smtClean="0"/>
              <a:t>12 - 29</a:t>
            </a:r>
            <a:endParaRPr lang="en-US" sz="1100" dirty="0"/>
          </a:p>
        </p:txBody>
      </p:sp>
      <p:sp>
        <p:nvSpPr>
          <p:cNvPr id="9" name="Rectangle 2"/>
          <p:cNvSpPr>
            <a:spLocks noGrp="1" noChangeArrowheads="1"/>
          </p:cNvSpPr>
          <p:nvPr>
            <p:ph type="title"/>
          </p:nvPr>
        </p:nvSpPr>
        <p:spPr>
          <a:xfrm>
            <a:off x="457200" y="256496"/>
            <a:ext cx="7772400" cy="1325561"/>
          </a:xfrm>
        </p:spPr>
        <p:txBody>
          <a:bodyPr>
            <a:noAutofit/>
          </a:bodyPr>
          <a:lstStyle/>
          <a:p>
            <a:pPr algn="ctr"/>
            <a:r>
              <a:rPr lang="en-US" sz="2800" dirty="0" err="1" smtClean="0"/>
              <a:t>Figura</a:t>
            </a:r>
            <a:r>
              <a:rPr lang="en-US" sz="2800" dirty="0" smtClean="0"/>
              <a:t> 12-9</a:t>
            </a:r>
            <a:br>
              <a:rPr lang="en-US" sz="2800" dirty="0" smtClean="0"/>
            </a:br>
            <a:r>
              <a:rPr lang="en-US" sz="2800" dirty="0" err="1" smtClean="0"/>
              <a:t>Métodos</a:t>
            </a:r>
            <a:r>
              <a:rPr lang="en-US" sz="2800" dirty="0" smtClean="0"/>
              <a:t> </a:t>
            </a:r>
            <a:r>
              <a:rPr lang="en-US" sz="2800" dirty="0" err="1" smtClean="0"/>
              <a:t>tradicionais</a:t>
            </a:r>
            <a:r>
              <a:rPr lang="en-US" sz="2800" dirty="0" smtClean="0"/>
              <a:t> de </a:t>
            </a:r>
            <a:r>
              <a:rPr lang="en-US" sz="2800" dirty="0" err="1" smtClean="0"/>
              <a:t>formação</a:t>
            </a:r>
            <a:r>
              <a:rPr lang="en-US" sz="2800" dirty="0" smtClean="0"/>
              <a:t> (cont.)</a:t>
            </a: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274638"/>
            <a:ext cx="8458200" cy="1143000"/>
          </a:xfrm>
        </p:spPr>
        <p:txBody>
          <a:bodyPr>
            <a:normAutofit fontScale="90000"/>
          </a:bodyPr>
          <a:lstStyle/>
          <a:p>
            <a:pPr algn="ctr"/>
            <a:r>
              <a:rPr lang="en-US" sz="3600" dirty="0" err="1" smtClean="0"/>
              <a:t>Reter</a:t>
            </a:r>
            <a:r>
              <a:rPr lang="en-US" sz="3600" dirty="0" smtClean="0"/>
              <a:t> </a:t>
            </a:r>
            <a:r>
              <a:rPr lang="en-US" sz="3600" dirty="0" err="1" smtClean="0"/>
              <a:t>empregados</a:t>
            </a:r>
            <a:r>
              <a:rPr lang="en-US" sz="3600" dirty="0" smtClean="0"/>
              <a:t> </a:t>
            </a:r>
            <a:r>
              <a:rPr lang="en-US" sz="3600" dirty="0" err="1" smtClean="0"/>
              <a:t>competentes</a:t>
            </a:r>
            <a:r>
              <a:rPr lang="en-US" sz="3600" dirty="0" smtClean="0"/>
              <a:t> e com </a:t>
            </a:r>
            <a:r>
              <a:rPr lang="en-US" sz="3600" dirty="0" err="1" smtClean="0"/>
              <a:t>elevado</a:t>
            </a:r>
            <a:r>
              <a:rPr lang="en-US" sz="3600" dirty="0" smtClean="0"/>
              <a:t> </a:t>
            </a:r>
            <a:r>
              <a:rPr lang="en-US" sz="3600" dirty="0" err="1" smtClean="0"/>
              <a:t>desempenho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pPr algn="ctr"/>
            <a:r>
              <a:rPr lang="en-US" dirty="0" smtClean="0"/>
              <a:t>Copyright © 2016 Pearson Education, Inc.</a:t>
            </a:r>
            <a:endParaRPr lang="en-US" dirty="0"/>
          </a:p>
        </p:txBody>
      </p:sp>
      <p:sp>
        <p:nvSpPr>
          <p:cNvPr id="6" name="TextBox 5"/>
          <p:cNvSpPr txBox="1"/>
          <p:nvPr/>
        </p:nvSpPr>
        <p:spPr>
          <a:xfrm>
            <a:off x="8001000" y="6477000"/>
            <a:ext cx="838200" cy="261610"/>
          </a:xfrm>
          <a:prstGeom prst="rect">
            <a:avLst/>
          </a:prstGeom>
          <a:noFill/>
        </p:spPr>
        <p:txBody>
          <a:bodyPr wrap="square" rtlCol="0">
            <a:spAutoFit/>
          </a:bodyPr>
          <a:lstStyle/>
          <a:p>
            <a:r>
              <a:rPr lang="en-US" sz="1100" dirty="0" smtClean="0"/>
              <a:t>12 - 30</a:t>
            </a:r>
            <a:endParaRPr lang="en-US" sz="1100" dirty="0"/>
          </a:p>
        </p:txBody>
      </p:sp>
      <p:sp>
        <p:nvSpPr>
          <p:cNvPr id="8"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Sistema de Gestão do Desempenho – </a:t>
            </a:r>
            <a:r>
              <a:rPr lang="pt-PT" sz="2400" dirty="0" smtClean="0"/>
              <a:t>Define os critérios usados para avaliar o desempenho dos empregados.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Remuneração baseada nas competências – </a:t>
            </a:r>
            <a:r>
              <a:rPr lang="pt-PT" sz="2400" dirty="0" smtClean="0"/>
              <a:t>a compensação depende das competências detidas ou evidenciadas pelos empregados.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Remuneração variável – </a:t>
            </a:r>
            <a:r>
              <a:rPr lang="pt-PT" sz="2400" i="1" dirty="0" smtClean="0"/>
              <a:t>i.e. </a:t>
            </a:r>
            <a:r>
              <a:rPr lang="pt-PT" sz="2400" dirty="0" smtClean="0"/>
              <a:t>contingente ao desempenho obtido.</a:t>
            </a:r>
            <a:endParaRPr lang="pt-PT"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a:bodyPr>
          <a:lstStyle/>
          <a:p>
            <a:pPr algn="ctr"/>
            <a:r>
              <a:rPr lang="en-US" sz="2800" dirty="0" err="1" smtClean="0"/>
              <a:t>Figura</a:t>
            </a:r>
            <a:r>
              <a:rPr lang="en-US" sz="2800" dirty="0" smtClean="0"/>
              <a:t> 12-10</a:t>
            </a:r>
            <a:br>
              <a:rPr lang="en-US" sz="2800" dirty="0" smtClean="0"/>
            </a:br>
            <a:r>
              <a:rPr lang="en-US" sz="2800" dirty="0" err="1" smtClean="0"/>
              <a:t>Métodos</a:t>
            </a:r>
            <a:r>
              <a:rPr lang="en-US" sz="2800" dirty="0" smtClean="0"/>
              <a:t> de </a:t>
            </a:r>
            <a:r>
              <a:rPr lang="en-US" sz="2800" dirty="0" err="1" smtClean="0"/>
              <a:t>avaliação</a:t>
            </a:r>
            <a:r>
              <a:rPr lang="en-US" sz="2800" dirty="0" smtClean="0"/>
              <a:t> de </a:t>
            </a:r>
            <a:r>
              <a:rPr lang="en-US" sz="2800" dirty="0" err="1" smtClean="0"/>
              <a:t>desempenho</a:t>
            </a:r>
            <a:endParaRPr lang="en-US" sz="2800" dirty="0" smtClean="0">
              <a:latin typeface="Calibri" pitchFamily="34" charset="0"/>
            </a:endParaRPr>
          </a:p>
        </p:txBody>
      </p:sp>
      <p:pic>
        <p:nvPicPr>
          <p:cNvPr id="89091" name="Picture 3"/>
          <p:cNvPicPr>
            <a:picLocks noGrp="1" noChangeAspect="1" noChangeArrowheads="1"/>
          </p:cNvPicPr>
          <p:nvPr/>
        </p:nvPicPr>
        <p:blipFill>
          <a:blip r:embed="rId3" cstate="print"/>
          <a:srcRect/>
          <a:stretch>
            <a:fillRect/>
          </a:stretch>
        </p:blipFill>
        <p:spPr bwMode="auto">
          <a:xfrm>
            <a:off x="304800" y="1676400"/>
            <a:ext cx="8534400" cy="4419600"/>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7" name="TextBox 6"/>
          <p:cNvSpPr txBox="1"/>
          <p:nvPr/>
        </p:nvSpPr>
        <p:spPr>
          <a:xfrm>
            <a:off x="8077200" y="6400800"/>
            <a:ext cx="946731" cy="261610"/>
          </a:xfrm>
          <a:prstGeom prst="rect">
            <a:avLst/>
          </a:prstGeom>
          <a:noFill/>
        </p:spPr>
        <p:txBody>
          <a:bodyPr wrap="square" rtlCol="0">
            <a:spAutoFit/>
          </a:bodyPr>
          <a:lstStyle/>
          <a:p>
            <a:r>
              <a:rPr lang="en-US" sz="1100" dirty="0" smtClean="0"/>
              <a:t>12 - 31</a:t>
            </a:r>
            <a:endParaRPr lang="en-US" sz="11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7" name="TextBox 6"/>
          <p:cNvSpPr txBox="1"/>
          <p:nvPr/>
        </p:nvSpPr>
        <p:spPr>
          <a:xfrm>
            <a:off x="8229600" y="6553200"/>
            <a:ext cx="794331" cy="261610"/>
          </a:xfrm>
          <a:prstGeom prst="rect">
            <a:avLst/>
          </a:prstGeom>
          <a:noFill/>
        </p:spPr>
        <p:txBody>
          <a:bodyPr wrap="square" rtlCol="0">
            <a:spAutoFit/>
          </a:bodyPr>
          <a:lstStyle/>
          <a:p>
            <a:r>
              <a:rPr lang="en-US" sz="1100" dirty="0" smtClean="0"/>
              <a:t>12 - 32</a:t>
            </a:r>
            <a:endParaRPr lang="en-US" sz="1100" dirty="0"/>
          </a:p>
        </p:txBody>
      </p:sp>
      <p:pic>
        <p:nvPicPr>
          <p:cNvPr id="2" name="Picture 1"/>
          <p:cNvPicPr>
            <a:picLocks noChangeAspect="1"/>
          </p:cNvPicPr>
          <p:nvPr/>
        </p:nvPicPr>
        <p:blipFill>
          <a:blip r:embed="rId3"/>
          <a:stretch>
            <a:fillRect/>
          </a:stretch>
        </p:blipFill>
        <p:spPr>
          <a:xfrm>
            <a:off x="0" y="1600200"/>
            <a:ext cx="9144000" cy="4648199"/>
          </a:xfrm>
          <a:prstGeom prst="rect">
            <a:avLst/>
          </a:prstGeom>
        </p:spPr>
      </p:pic>
      <p:sp>
        <p:nvSpPr>
          <p:cNvPr id="8" name="Rectangle 2"/>
          <p:cNvSpPr>
            <a:spLocks noGrp="1" noChangeArrowheads="1"/>
          </p:cNvSpPr>
          <p:nvPr>
            <p:ph type="title"/>
          </p:nvPr>
        </p:nvSpPr>
        <p:spPr>
          <a:xfrm>
            <a:off x="685800" y="274638"/>
            <a:ext cx="7772400" cy="1143000"/>
          </a:xfrm>
        </p:spPr>
        <p:txBody>
          <a:bodyPr>
            <a:noAutofit/>
          </a:bodyPr>
          <a:lstStyle/>
          <a:p>
            <a:pPr algn="ctr"/>
            <a:r>
              <a:rPr lang="en-US" sz="2800" dirty="0" err="1" smtClean="0"/>
              <a:t>Figura</a:t>
            </a:r>
            <a:r>
              <a:rPr lang="en-US" sz="2800" dirty="0" smtClean="0"/>
              <a:t> 12-10</a:t>
            </a:r>
            <a:br>
              <a:rPr lang="en-US" sz="2800" dirty="0" smtClean="0"/>
            </a:br>
            <a:r>
              <a:rPr lang="en-US" sz="2800" dirty="0" err="1" smtClean="0"/>
              <a:t>Métodos</a:t>
            </a:r>
            <a:r>
              <a:rPr lang="en-US" sz="2800" dirty="0" smtClean="0"/>
              <a:t> de </a:t>
            </a:r>
            <a:r>
              <a:rPr lang="en-US" sz="2800" dirty="0" err="1" smtClean="0"/>
              <a:t>avaliação</a:t>
            </a:r>
            <a:r>
              <a:rPr lang="en-US" sz="2800" dirty="0" smtClean="0"/>
              <a:t> de </a:t>
            </a:r>
            <a:r>
              <a:rPr lang="en-US" sz="2800" dirty="0" err="1" smtClean="0"/>
              <a:t>desempenho</a:t>
            </a:r>
            <a:r>
              <a:rPr lang="en-US" sz="2800" dirty="0" smtClean="0"/>
              <a:t> (cont.)</a:t>
            </a: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Autofit/>
          </a:bodyPr>
          <a:lstStyle/>
          <a:p>
            <a:pPr algn="ctr"/>
            <a:r>
              <a:rPr lang="en-US" sz="2800" dirty="0" err="1" smtClean="0"/>
              <a:t>Figura</a:t>
            </a:r>
            <a:r>
              <a:rPr lang="en-US" sz="2800" dirty="0" smtClean="0"/>
              <a:t> 12-11 </a:t>
            </a:r>
            <a:br>
              <a:rPr lang="en-US" sz="2800" dirty="0" smtClean="0"/>
            </a:br>
            <a:r>
              <a:rPr lang="en-US" sz="2800" dirty="0" smtClean="0"/>
              <a:t>o que </a:t>
            </a:r>
            <a:r>
              <a:rPr lang="en-US" sz="2800" dirty="0" err="1" smtClean="0"/>
              <a:t>determina</a:t>
            </a:r>
            <a:r>
              <a:rPr lang="en-US" sz="2800" dirty="0" smtClean="0"/>
              <a:t> a </a:t>
            </a:r>
            <a:r>
              <a:rPr lang="en-US" sz="2800" dirty="0" err="1" smtClean="0"/>
              <a:t>remuneração</a:t>
            </a:r>
            <a:r>
              <a:rPr lang="en-US" sz="2800" dirty="0" smtClean="0"/>
              <a:t> e </a:t>
            </a:r>
            <a:r>
              <a:rPr lang="en-US" sz="2800" dirty="0" err="1" smtClean="0"/>
              <a:t>benefícios</a:t>
            </a:r>
            <a:endParaRPr lang="en-US" sz="2800" dirty="0" smtClean="0">
              <a:latin typeface="Calibri" pitchFamily="34" charset="0"/>
            </a:endParaRPr>
          </a:p>
        </p:txBody>
      </p:sp>
      <p:sp>
        <p:nvSpPr>
          <p:cNvPr id="6" name="Footer Placeholder 5"/>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229600" y="6553200"/>
            <a:ext cx="762000" cy="261610"/>
          </a:xfrm>
          <a:prstGeom prst="rect">
            <a:avLst/>
          </a:prstGeom>
          <a:noFill/>
        </p:spPr>
        <p:txBody>
          <a:bodyPr wrap="square" rtlCol="0">
            <a:spAutoFit/>
          </a:bodyPr>
          <a:lstStyle/>
          <a:p>
            <a:r>
              <a:rPr lang="en-US" sz="1100" dirty="0" smtClean="0"/>
              <a:t>12 - 33</a:t>
            </a:r>
            <a:endParaRPr lang="en-US" sz="1100" dirty="0"/>
          </a:p>
        </p:txBody>
      </p:sp>
      <p:pic>
        <p:nvPicPr>
          <p:cNvPr id="2" name="Picture 1"/>
          <p:cNvPicPr>
            <a:picLocks noChangeAspect="1"/>
          </p:cNvPicPr>
          <p:nvPr/>
        </p:nvPicPr>
        <p:blipFill>
          <a:blip r:embed="rId3"/>
          <a:stretch>
            <a:fillRect/>
          </a:stretch>
        </p:blipFill>
        <p:spPr>
          <a:xfrm>
            <a:off x="0" y="1524000"/>
            <a:ext cx="9144000" cy="470116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normAutofit/>
          </a:bodyPr>
          <a:lstStyle/>
          <a:p>
            <a:pPr algn="ctr"/>
            <a:r>
              <a:rPr lang="en-US" dirty="0" err="1" smtClean="0"/>
              <a:t>Assuntos</a:t>
            </a:r>
            <a:r>
              <a:rPr lang="en-US" dirty="0" smtClean="0"/>
              <a:t> </a:t>
            </a:r>
            <a:r>
              <a:rPr lang="en-US" dirty="0" err="1" smtClean="0"/>
              <a:t>atuais</a:t>
            </a:r>
            <a:r>
              <a:rPr lang="en-US" dirty="0" smtClean="0"/>
              <a:t> </a:t>
            </a:r>
            <a:r>
              <a:rPr lang="en-US" dirty="0" err="1" smtClean="0"/>
              <a:t>na</a:t>
            </a:r>
            <a:r>
              <a:rPr lang="en-US" dirty="0" smtClean="0"/>
              <a:t> </a:t>
            </a:r>
            <a:r>
              <a:rPr lang="en-US" dirty="0" err="1" smtClean="0"/>
              <a:t>grh</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001000" y="6553200"/>
            <a:ext cx="838200" cy="261610"/>
          </a:xfrm>
          <a:prstGeom prst="rect">
            <a:avLst/>
          </a:prstGeom>
          <a:noFill/>
        </p:spPr>
        <p:txBody>
          <a:bodyPr wrap="square" rtlCol="0">
            <a:spAutoFit/>
          </a:bodyPr>
          <a:lstStyle/>
          <a:p>
            <a:r>
              <a:rPr lang="en-US" sz="1100" dirty="0" smtClean="0"/>
              <a:t>12 - 34</a:t>
            </a:r>
            <a:endParaRPr lang="en-US" sz="1100" dirty="0"/>
          </a:p>
        </p:txBody>
      </p:sp>
      <p:sp>
        <p:nvSpPr>
          <p:cNvPr id="7" name="Rectangle 3"/>
          <p:cNvSpPr txBox="1">
            <a:spLocks/>
          </p:cNvSpPr>
          <p:nvPr/>
        </p:nvSpPr>
        <p:spPr bwMode="auto">
          <a:xfrm>
            <a:off x="457200" y="1905000"/>
            <a:ext cx="8229600" cy="40052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i="1" dirty="0" smtClean="0"/>
              <a:t>Downsizing </a:t>
            </a:r>
            <a:r>
              <a:rPr lang="pt-PT" sz="2400" dirty="0" smtClean="0"/>
              <a:t>(ou </a:t>
            </a:r>
            <a:r>
              <a:rPr lang="pt-PT" sz="2400" i="1" dirty="0" err="1" smtClean="0"/>
              <a:t>layoffs</a:t>
            </a:r>
            <a:r>
              <a:rPr lang="pt-PT" sz="2400" dirty="0" smtClean="0"/>
              <a:t>)</a:t>
            </a:r>
            <a:r>
              <a:rPr lang="pt-PT" sz="2800" i="1" dirty="0" smtClean="0"/>
              <a:t>  </a:t>
            </a:r>
            <a:r>
              <a:rPr lang="pt-PT" sz="2800" b="1" i="1" dirty="0" smtClean="0"/>
              <a:t>- </a:t>
            </a:r>
            <a:r>
              <a:rPr lang="pt-PT" sz="2400" dirty="0" smtClean="0"/>
              <a:t>eliminação planeada de postos de trabalho na organização. </a:t>
            </a:r>
          </a:p>
          <a:p>
            <a:pPr marL="342900" indent="-342900" algn="just" eaLnBrk="0" hangingPunct="0">
              <a:spcBef>
                <a:spcPct val="20000"/>
              </a:spcBef>
              <a:buFont typeface="Arial" charset="0"/>
              <a:buChar char="•"/>
            </a:pPr>
            <a:endParaRPr lang="pt-PT" sz="2000" dirty="0" smtClean="0"/>
          </a:p>
          <a:p>
            <a:pPr marL="342900" indent="-342900" algn="just" eaLnBrk="0" hangingPunct="0">
              <a:spcBef>
                <a:spcPct val="20000"/>
              </a:spcBef>
              <a:buFont typeface="Arial" charset="0"/>
              <a:buChar char="•"/>
            </a:pPr>
            <a:r>
              <a:rPr lang="pt-PT" sz="2400" b="1" dirty="0" smtClean="0"/>
              <a:t>Assédio</a:t>
            </a:r>
            <a:r>
              <a:rPr lang="pt-PT" sz="2800" b="1" dirty="0" smtClean="0"/>
              <a:t> </a:t>
            </a:r>
            <a:r>
              <a:rPr lang="pt-PT" sz="2800" dirty="0" smtClean="0"/>
              <a:t>– </a:t>
            </a:r>
            <a:r>
              <a:rPr lang="pt-PT" dirty="0" smtClean="0"/>
              <a:t>Assédio é todo o comportamento indesejado, nomeadamente o baseado em fator de discriminação, praticado aquando do acesso ao emprego ou no próprio emprego, trabalho ou formação profissional, com o objetivo ou o efeito de perturbar ou constranger a pessoa, afetar a sua dignidade, ou de lhe criar um ambiente intimidativo, hostil, degradante, humilhante ou desestabilizador. </a:t>
            </a:r>
          </a:p>
          <a:p>
            <a:pPr algn="just" eaLnBrk="0" hangingPunct="0">
              <a:spcBef>
                <a:spcPct val="20000"/>
              </a:spcBef>
            </a:pPr>
            <a:endParaRPr lang="pt-PT" sz="800" dirty="0"/>
          </a:p>
          <a:p>
            <a:pPr indent="363538" algn="just" eaLnBrk="0" hangingPunct="0">
              <a:spcBef>
                <a:spcPct val="20000"/>
              </a:spcBef>
            </a:pPr>
            <a:r>
              <a:rPr lang="pt-PT" dirty="0" smtClean="0"/>
              <a:t>(</a:t>
            </a:r>
            <a:r>
              <a:rPr lang="pt-PT" dirty="0" err="1" smtClean="0"/>
              <a:t>Source</a:t>
            </a:r>
            <a:r>
              <a:rPr lang="pt-PT" dirty="0" smtClean="0"/>
              <a:t>: </a:t>
            </a:r>
            <a:r>
              <a:rPr lang="pt-PT" dirty="0" smtClean="0">
                <a:hlinkClick r:id="rId3"/>
              </a:rPr>
              <a:t>http://www.cite.gov.pt/pt/acite/dirdevtrab005.html</a:t>
            </a:r>
            <a:r>
              <a:rPr lang="pt-PT" dirty="0" smtClean="0"/>
              <a:t> )</a:t>
            </a:r>
          </a:p>
          <a:p>
            <a:pPr marL="342900" indent="-342900" algn="just" eaLnBrk="0" hangingPunct="0">
              <a:spcBef>
                <a:spcPct val="20000"/>
              </a:spcBef>
              <a:buFont typeface="Arial" charset="0"/>
              <a:buChar char="•"/>
            </a:pPr>
            <a:endParaRPr lang="pt-PT" sz="2000" dirty="0" smtClean="0"/>
          </a:p>
          <a:p>
            <a:pPr marL="342900" indent="-342900" algn="just" eaLnBrk="0" hangingPunct="0">
              <a:spcBef>
                <a:spcPct val="20000"/>
              </a:spcBef>
              <a:buFont typeface="Arial" charset="0"/>
              <a:buChar char="•"/>
            </a:pPr>
            <a:endParaRPr lang="pt-PT"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normAutofit/>
          </a:bodyPr>
          <a:lstStyle/>
          <a:p>
            <a:pPr algn="ctr"/>
            <a:r>
              <a:rPr lang="en-US" dirty="0" err="1" smtClean="0"/>
              <a:t>Assuntos</a:t>
            </a:r>
            <a:r>
              <a:rPr lang="en-US" dirty="0" smtClean="0"/>
              <a:t> </a:t>
            </a:r>
            <a:r>
              <a:rPr lang="en-US" dirty="0" err="1" smtClean="0"/>
              <a:t>atuais</a:t>
            </a:r>
            <a:r>
              <a:rPr lang="en-US" dirty="0" smtClean="0"/>
              <a:t> </a:t>
            </a:r>
            <a:r>
              <a:rPr lang="en-US" dirty="0" err="1" smtClean="0"/>
              <a:t>na</a:t>
            </a:r>
            <a:r>
              <a:rPr lang="en-US" dirty="0" smtClean="0"/>
              <a:t> </a:t>
            </a:r>
            <a:r>
              <a:rPr lang="en-US" dirty="0" err="1" smtClean="0"/>
              <a:t>grh</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001000" y="6553200"/>
            <a:ext cx="838200" cy="261610"/>
          </a:xfrm>
          <a:prstGeom prst="rect">
            <a:avLst/>
          </a:prstGeom>
          <a:noFill/>
        </p:spPr>
        <p:txBody>
          <a:bodyPr wrap="square" rtlCol="0">
            <a:spAutoFit/>
          </a:bodyPr>
          <a:lstStyle/>
          <a:p>
            <a:r>
              <a:rPr lang="en-US" sz="1100" dirty="0" smtClean="0"/>
              <a:t>12 - 34</a:t>
            </a:r>
            <a:endParaRPr lang="en-US" sz="1100" dirty="0"/>
          </a:p>
        </p:txBody>
      </p:sp>
      <p:sp>
        <p:nvSpPr>
          <p:cNvPr id="7" name="Rectangle 3"/>
          <p:cNvSpPr txBox="1">
            <a:spLocks/>
          </p:cNvSpPr>
          <p:nvPr/>
        </p:nvSpPr>
        <p:spPr bwMode="auto">
          <a:xfrm>
            <a:off x="457200" y="2286000"/>
            <a:ext cx="8229600" cy="36242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Assédio Sexual</a:t>
            </a:r>
          </a:p>
          <a:p>
            <a:pPr algn="just" eaLnBrk="0" hangingPunct="0">
              <a:spcBef>
                <a:spcPct val="20000"/>
              </a:spcBef>
            </a:pPr>
            <a:endParaRPr lang="pt-PT" sz="800" dirty="0" smtClean="0"/>
          </a:p>
          <a:p>
            <a:pPr marL="363538" algn="just" eaLnBrk="0" hangingPunct="0">
              <a:spcBef>
                <a:spcPct val="20000"/>
              </a:spcBef>
            </a:pPr>
            <a:r>
              <a:rPr lang="pt-PT" dirty="0" smtClean="0"/>
              <a:t>Assédio sexual é todo o comportamento indesejado de carácter sexual, sob forma verbal, não verbal ou física, com o objetivo ou o efeito de perturbar ou constranger a pessoa, afetar a sua dignidade, ou de lhe criar um ambiente intimidativo, hostil, degradante, humilhante ou desestabilizador. </a:t>
            </a:r>
          </a:p>
          <a:p>
            <a:pPr algn="just" eaLnBrk="0" hangingPunct="0">
              <a:spcBef>
                <a:spcPct val="20000"/>
              </a:spcBef>
            </a:pPr>
            <a:endParaRPr lang="pt-PT" sz="800" dirty="0"/>
          </a:p>
          <a:p>
            <a:pPr indent="363538" algn="just" eaLnBrk="0" hangingPunct="0">
              <a:spcBef>
                <a:spcPct val="20000"/>
              </a:spcBef>
            </a:pPr>
            <a:r>
              <a:rPr lang="pt-PT" dirty="0" smtClean="0"/>
              <a:t>(</a:t>
            </a:r>
            <a:r>
              <a:rPr lang="pt-PT" dirty="0" err="1" smtClean="0"/>
              <a:t>Source</a:t>
            </a:r>
            <a:r>
              <a:rPr lang="pt-PT" dirty="0" smtClean="0"/>
              <a:t>: </a:t>
            </a:r>
            <a:r>
              <a:rPr lang="pt-PT" dirty="0" smtClean="0">
                <a:hlinkClick r:id="rId3"/>
              </a:rPr>
              <a:t>http://www.cite.gov.pt/pt/acite/dirdevtrab005.html</a:t>
            </a:r>
            <a:r>
              <a:rPr lang="pt-PT" dirty="0" smtClean="0"/>
              <a:t> )</a:t>
            </a:r>
          </a:p>
          <a:p>
            <a:pPr marL="342900" indent="-342900" algn="just" eaLnBrk="0" hangingPunct="0">
              <a:spcBef>
                <a:spcPct val="20000"/>
              </a:spcBef>
              <a:buFont typeface="Arial" charset="0"/>
              <a:buChar char="•"/>
            </a:pPr>
            <a:endParaRPr lang="pt-PT" sz="2000" dirty="0" smtClean="0"/>
          </a:p>
          <a:p>
            <a:pPr marL="342900" indent="-342900" algn="just" eaLnBrk="0" hangingPunct="0">
              <a:spcBef>
                <a:spcPct val="20000"/>
              </a:spcBef>
              <a:buFont typeface="Arial" charset="0"/>
              <a:buChar char="•"/>
            </a:pPr>
            <a:endParaRPr lang="pt-PT" sz="2000" dirty="0"/>
          </a:p>
        </p:txBody>
      </p:sp>
    </p:spTree>
    <p:extLst>
      <p:ext uri="{BB962C8B-B14F-4D97-AF65-F5344CB8AC3E}">
        <p14:creationId xmlns:p14="http://schemas.microsoft.com/office/powerpoint/2010/main" val="2392980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12-12</a:t>
            </a:r>
            <a:br>
              <a:rPr lang="en-US" sz="3600" dirty="0" smtClean="0"/>
            </a:br>
            <a:r>
              <a:rPr lang="en-US" dirty="0" err="1" smtClean="0"/>
              <a:t>Sugestões</a:t>
            </a:r>
            <a:r>
              <a:rPr lang="en-US" dirty="0" smtClean="0"/>
              <a:t> para </a:t>
            </a:r>
            <a:r>
              <a:rPr lang="en-US" dirty="0" err="1" smtClean="0"/>
              <a:t>gerir</a:t>
            </a:r>
            <a:r>
              <a:rPr lang="en-US" dirty="0" smtClean="0"/>
              <a:t> um </a:t>
            </a:r>
            <a:r>
              <a:rPr lang="en-US" sz="3600" i="1" dirty="0" smtClean="0"/>
              <a:t>Downsizing</a:t>
            </a:r>
            <a:endParaRPr lang="en-US" sz="3600" i="1"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077200" y="6553200"/>
            <a:ext cx="914400" cy="261610"/>
          </a:xfrm>
          <a:prstGeom prst="rect">
            <a:avLst/>
          </a:prstGeom>
          <a:noFill/>
        </p:spPr>
        <p:txBody>
          <a:bodyPr wrap="square" rtlCol="0">
            <a:spAutoFit/>
          </a:bodyPr>
          <a:lstStyle/>
          <a:p>
            <a:r>
              <a:rPr lang="en-US" sz="1100" dirty="0" smtClean="0"/>
              <a:t>12 - 35</a:t>
            </a:r>
            <a:endParaRPr lang="en-US" sz="1100" dirty="0"/>
          </a:p>
        </p:txBody>
      </p:sp>
      <p:pic>
        <p:nvPicPr>
          <p:cNvPr id="2" name="Picture 1"/>
          <p:cNvPicPr>
            <a:picLocks noChangeAspect="1"/>
          </p:cNvPicPr>
          <p:nvPr/>
        </p:nvPicPr>
        <p:blipFill>
          <a:blip r:embed="rId3"/>
          <a:stretch>
            <a:fillRect/>
          </a:stretch>
        </p:blipFill>
        <p:spPr>
          <a:xfrm>
            <a:off x="10886" y="1614880"/>
            <a:ext cx="9144000" cy="446802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normAutofit/>
          </a:bodyPr>
          <a:lstStyle/>
          <a:p>
            <a:pPr algn="ctr"/>
            <a:r>
              <a:rPr lang="en-US" dirty="0" err="1" smtClean="0"/>
              <a:t>Assuntos</a:t>
            </a:r>
            <a:r>
              <a:rPr lang="en-US" dirty="0" smtClean="0"/>
              <a:t> </a:t>
            </a:r>
            <a:r>
              <a:rPr lang="en-US" dirty="0" err="1" smtClean="0"/>
              <a:t>atuais</a:t>
            </a:r>
            <a:r>
              <a:rPr lang="en-US" dirty="0" smtClean="0"/>
              <a:t> </a:t>
            </a:r>
            <a:r>
              <a:rPr lang="en-US" dirty="0" err="1" smtClean="0"/>
              <a:t>na</a:t>
            </a:r>
            <a:r>
              <a:rPr lang="en-US" dirty="0" smtClean="0"/>
              <a:t> </a:t>
            </a:r>
            <a:r>
              <a:rPr lang="en-US" dirty="0" err="1" smtClean="0"/>
              <a:t>grh</a:t>
            </a:r>
            <a:r>
              <a:rPr lang="en-US" sz="3600" dirty="0" smtClean="0"/>
              <a:t> (cont.)</a:t>
            </a:r>
            <a:endParaRPr lang="en-US" sz="3600" dirty="0" smtClean="0">
              <a:latin typeface="Calibri" pitchFamily="34" charset="0"/>
            </a:endParaRPr>
          </a:p>
        </p:txBody>
      </p:sp>
      <p:pic>
        <p:nvPicPr>
          <p:cNvPr id="99331" name="Picture 2"/>
          <p:cNvPicPr>
            <a:picLocks noChangeAspect="1" noChangeArrowheads="1"/>
          </p:cNvPicPr>
          <p:nvPr/>
        </p:nvPicPr>
        <p:blipFill>
          <a:blip r:embed="rId3" cstate="print"/>
          <a:srcRect/>
          <a:stretch>
            <a:fillRect/>
          </a:stretch>
        </p:blipFill>
        <p:spPr bwMode="auto">
          <a:xfrm>
            <a:off x="5181600" y="1476375"/>
            <a:ext cx="3124200" cy="4368800"/>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7" name="TextBox 6"/>
          <p:cNvSpPr txBox="1"/>
          <p:nvPr/>
        </p:nvSpPr>
        <p:spPr>
          <a:xfrm>
            <a:off x="8077200" y="6553200"/>
            <a:ext cx="838200" cy="261610"/>
          </a:xfrm>
          <a:prstGeom prst="rect">
            <a:avLst/>
          </a:prstGeom>
          <a:noFill/>
        </p:spPr>
        <p:txBody>
          <a:bodyPr wrap="square" rtlCol="0">
            <a:spAutoFit/>
          </a:bodyPr>
          <a:lstStyle/>
          <a:p>
            <a:r>
              <a:rPr lang="en-US" sz="1100" dirty="0" smtClean="0"/>
              <a:t>12 - 36</a:t>
            </a:r>
            <a:endParaRPr lang="en-US" sz="1100" dirty="0"/>
          </a:p>
        </p:txBody>
      </p:sp>
      <p:sp>
        <p:nvSpPr>
          <p:cNvPr id="9" name="Rectangle 3"/>
          <p:cNvSpPr txBox="1">
            <a:spLocks/>
          </p:cNvSpPr>
          <p:nvPr/>
        </p:nvSpPr>
        <p:spPr bwMode="auto">
          <a:xfrm>
            <a:off x="304800" y="2133600"/>
            <a:ext cx="4495800" cy="3955370"/>
          </a:xfrm>
          <a:prstGeom prst="rect">
            <a:avLst/>
          </a:prstGeom>
          <a:noFill/>
          <a:ln w="9525">
            <a:noFill/>
            <a:miter lim="800000"/>
            <a:headEnd/>
            <a:tailEnd/>
          </a:ln>
        </p:spPr>
        <p:txBody>
          <a:bodyPr/>
          <a:lstStyle/>
          <a:p>
            <a:pPr algn="just" eaLnBrk="0" hangingPunct="0">
              <a:spcBef>
                <a:spcPct val="20000"/>
              </a:spcBef>
            </a:pPr>
            <a:r>
              <a:rPr lang="pt-PT" sz="2400" b="1" dirty="0" err="1" smtClean="0"/>
              <a:t>Family-friendly</a:t>
            </a:r>
            <a:r>
              <a:rPr lang="pt-PT" sz="2400" b="1" dirty="0" smtClean="0"/>
              <a:t> </a:t>
            </a:r>
            <a:r>
              <a:rPr lang="pt-PT" sz="2400" b="1" dirty="0" err="1" smtClean="0"/>
              <a:t>benefits</a:t>
            </a:r>
            <a:endParaRPr lang="pt-PT" sz="2400" dirty="0" smtClean="0"/>
          </a:p>
          <a:p>
            <a:pPr algn="just" eaLnBrk="0" hangingPunct="0">
              <a:spcBef>
                <a:spcPct val="20000"/>
              </a:spcBef>
            </a:pPr>
            <a:endParaRPr lang="pt-PT" sz="800" dirty="0" smtClean="0"/>
          </a:p>
          <a:p>
            <a:pPr algn="just" eaLnBrk="0" hangingPunct="0">
              <a:spcBef>
                <a:spcPct val="20000"/>
              </a:spcBef>
            </a:pPr>
            <a:r>
              <a:rPr lang="pt-PT" sz="2400" dirty="0" smtClean="0"/>
              <a:t>Benefícios que procuram ir de encontro às necessidades de compatibilização da vida fora e dentro do local de trabalho. (</a:t>
            </a:r>
            <a:r>
              <a:rPr lang="pt-PT" sz="2400" i="1" dirty="0" err="1" smtClean="0"/>
              <a:t>work</a:t>
            </a:r>
            <a:r>
              <a:rPr lang="pt-PT" sz="2400" i="1" dirty="0" smtClean="0"/>
              <a:t>–</a:t>
            </a:r>
            <a:r>
              <a:rPr lang="pt-PT" sz="2400" i="1" dirty="0" err="1" smtClean="0"/>
              <a:t>life</a:t>
            </a:r>
            <a:r>
              <a:rPr lang="pt-PT" sz="2400" i="1" dirty="0" smtClean="0"/>
              <a:t> balance</a:t>
            </a:r>
            <a:r>
              <a:rPr lang="pt-PT" sz="2400" dirty="0" smtClean="0"/>
              <a:t>)</a:t>
            </a:r>
          </a:p>
          <a:p>
            <a:pPr lvl="1" algn="just" eaLnBrk="0" hangingPunct="0">
              <a:spcBef>
                <a:spcPct val="20000"/>
              </a:spcBef>
              <a:buFont typeface="Arial" charset="0"/>
              <a:buNone/>
            </a:pPr>
            <a:endParaRPr lang="pt-PT"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fontScale="90000"/>
          </a:bodyPr>
          <a:lstStyle/>
          <a:p>
            <a:pPr algn="ctr"/>
            <a:r>
              <a:rPr lang="en-US" dirty="0" err="1" smtClean="0"/>
              <a:t>Porque</a:t>
            </a:r>
            <a:r>
              <a:rPr lang="en-US" dirty="0" smtClean="0"/>
              <a:t> é a GRH</a:t>
            </a:r>
            <a:r>
              <a:rPr lang="en-US" sz="3600" dirty="0" smtClean="0"/>
              <a:t> </a:t>
            </a:r>
            <a:r>
              <a:rPr lang="en-US" sz="3600" dirty="0" err="1" smtClean="0"/>
              <a:t>ImportantE</a:t>
            </a:r>
            <a:r>
              <a:rPr lang="en-US" sz="3600" dirty="0" smtClean="0"/>
              <a:t>? (cont.)</a:t>
            </a:r>
            <a:endParaRPr lang="en-US" sz="3600" dirty="0" smtClean="0">
              <a:latin typeface="Calibri" pitchFamily="34" charset="0"/>
            </a:endParaRPr>
          </a:p>
        </p:txBody>
      </p:sp>
      <p:sp>
        <p:nvSpPr>
          <p:cNvPr id="5" name="Content Placeholder 4"/>
          <p:cNvSpPr>
            <a:spLocks noGrp="1"/>
          </p:cNvSpPr>
          <p:nvPr>
            <p:ph idx="1"/>
          </p:nvPr>
        </p:nvSpPr>
        <p:spPr>
          <a:xfrm>
            <a:off x="685800" y="2362199"/>
            <a:ext cx="7772400" cy="2971801"/>
          </a:xfrm>
        </p:spPr>
        <p:txBody>
          <a:bodyPr>
            <a:normAutofit/>
          </a:bodyPr>
          <a:lstStyle/>
          <a:p>
            <a:pPr indent="-342900" algn="just" eaLnBrk="0" hangingPunct="0">
              <a:spcBef>
                <a:spcPct val="20000"/>
              </a:spcBef>
              <a:buFont typeface="Wingdings" panose="05000000000000000000" pitchFamily="2" charset="2"/>
              <a:buChar char="Ø"/>
            </a:pPr>
            <a:r>
              <a:rPr lang="pt-PT" sz="2400" b="1" dirty="0"/>
              <a:t>Melhora o desempenho organizacional</a:t>
            </a:r>
          </a:p>
          <a:p>
            <a:pPr marL="457200" lvl="1" indent="0" algn="just" eaLnBrk="0" hangingPunct="0">
              <a:spcBef>
                <a:spcPct val="20000"/>
              </a:spcBef>
              <a:buNone/>
            </a:pPr>
            <a:endParaRPr lang="pt-PT" sz="800" dirty="0" smtClean="0"/>
          </a:p>
          <a:p>
            <a:pPr marL="363538" lvl="1" indent="0" algn="just" eaLnBrk="0" hangingPunct="0">
              <a:spcBef>
                <a:spcPct val="20000"/>
              </a:spcBef>
              <a:buNone/>
            </a:pPr>
            <a:r>
              <a:rPr lang="pt-PT" sz="2400" dirty="0" smtClean="0">
                <a:latin typeface="Arial" panose="020B0604020202020204" pitchFamily="34" charset="0"/>
                <a:cs typeface="Arial" panose="020B0604020202020204" pitchFamily="34" charset="0"/>
              </a:rPr>
              <a:t>Algumas práticas </a:t>
            </a:r>
            <a:r>
              <a:rPr lang="pt-PT" sz="2400" dirty="0">
                <a:latin typeface="Arial" panose="020B0604020202020204" pitchFamily="34" charset="0"/>
                <a:cs typeface="Arial" panose="020B0604020202020204" pitchFamily="34" charset="0"/>
              </a:rPr>
              <a:t>de GRH </a:t>
            </a:r>
            <a:r>
              <a:rPr lang="pt-PT" sz="2400" dirty="0" smtClean="0">
                <a:latin typeface="Arial" panose="020B0604020202020204" pitchFamily="34" charset="0"/>
                <a:cs typeface="Arial" panose="020B0604020202020204" pitchFamily="34" charset="0"/>
              </a:rPr>
              <a:t>- </a:t>
            </a:r>
            <a:r>
              <a:rPr lang="pt-PT" sz="2000" b="1" dirty="0" smtClean="0">
                <a:latin typeface="Arial" pitchFamily="34" charset="0"/>
                <a:cs typeface="Arial" pitchFamily="34" charset="0"/>
              </a:rPr>
              <a:t>práticas </a:t>
            </a:r>
            <a:r>
              <a:rPr lang="pt-PT" sz="2000" b="1" dirty="0">
                <a:latin typeface="Arial" pitchFamily="34" charset="0"/>
                <a:cs typeface="Arial" pitchFamily="34" charset="0"/>
              </a:rPr>
              <a:t>de trabalho de elevado desempenho</a:t>
            </a:r>
            <a:r>
              <a:rPr lang="pt-PT" sz="2400" b="1" dirty="0">
                <a:latin typeface="Arial" pitchFamily="34" charset="0"/>
                <a:cs typeface="Arial" pitchFamily="34" charset="0"/>
              </a:rPr>
              <a:t> </a:t>
            </a:r>
            <a:r>
              <a:rPr lang="pt-PT" sz="2400" dirty="0" smtClean="0">
                <a:latin typeface="Arial" pitchFamily="34" charset="0"/>
                <a:cs typeface="Arial" pitchFamily="34" charset="0"/>
              </a:rPr>
              <a:t>- estão </a:t>
            </a:r>
            <a:r>
              <a:rPr lang="pt-PT" sz="2400" dirty="0">
                <a:latin typeface="Arial" panose="020B0604020202020204" pitchFamily="34" charset="0"/>
                <a:cs typeface="Arial" panose="020B0604020202020204" pitchFamily="34" charset="0"/>
              </a:rPr>
              <a:t>associadas a desempenhos individuais e organizacionais superiores</a:t>
            </a:r>
            <a:r>
              <a:rPr lang="pt-PT" sz="2400" dirty="0" smtClean="0">
                <a:latin typeface="Arial" panose="020B0604020202020204" pitchFamily="34" charset="0"/>
                <a:cs typeface="Arial" panose="020B0604020202020204" pitchFamily="34" charset="0"/>
              </a:rPr>
              <a:t>.</a:t>
            </a:r>
            <a:endParaRPr lang="pt-PT" sz="2400"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7" name="TextBox 6"/>
          <p:cNvSpPr txBox="1"/>
          <p:nvPr/>
        </p:nvSpPr>
        <p:spPr>
          <a:xfrm>
            <a:off x="8229600" y="6400800"/>
            <a:ext cx="762000" cy="246221"/>
          </a:xfrm>
          <a:prstGeom prst="rect">
            <a:avLst/>
          </a:prstGeom>
          <a:noFill/>
        </p:spPr>
        <p:txBody>
          <a:bodyPr wrap="square" rtlCol="0">
            <a:spAutoFit/>
          </a:bodyPr>
          <a:lstStyle/>
          <a:p>
            <a:r>
              <a:rPr lang="en-US" sz="1000" dirty="0" smtClean="0"/>
              <a:t>12 - 4</a:t>
            </a:r>
            <a:endParaRPr lang="en-US"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12 - 45</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 Inc.</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685800"/>
            <a:ext cx="5257800" cy="3943350"/>
          </a:xfrm>
          <a:prstGeom prst="rect">
            <a:avLst/>
          </a:prstGeom>
        </p:spPr>
      </p:pic>
    </p:spTree>
    <p:extLst>
      <p:ext uri="{BB962C8B-B14F-4D97-AF65-F5344CB8AC3E}">
        <p14:creationId xmlns:p14="http://schemas.microsoft.com/office/powerpoint/2010/main" val="259823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Autofit/>
          </a:bodyPr>
          <a:lstStyle/>
          <a:p>
            <a:pPr algn="ctr"/>
            <a:r>
              <a:rPr lang="en-US" sz="2800" dirty="0" err="1" smtClean="0"/>
              <a:t>Figura</a:t>
            </a:r>
            <a:r>
              <a:rPr lang="en-US" sz="2800" dirty="0" smtClean="0"/>
              <a:t> 12-1</a:t>
            </a:r>
            <a:br>
              <a:rPr lang="en-US" sz="2800" dirty="0" smtClean="0"/>
            </a:br>
            <a:r>
              <a:rPr lang="en-US" sz="2800" dirty="0" err="1" smtClean="0"/>
              <a:t>Exemplos</a:t>
            </a:r>
            <a:r>
              <a:rPr lang="en-US" sz="2800" dirty="0" smtClean="0"/>
              <a:t> de </a:t>
            </a:r>
            <a:r>
              <a:rPr lang="en-US" sz="2800" dirty="0" err="1" smtClean="0"/>
              <a:t>práticas</a:t>
            </a:r>
            <a:r>
              <a:rPr lang="en-US" sz="2800" dirty="0" smtClean="0"/>
              <a:t> de </a:t>
            </a:r>
            <a:r>
              <a:rPr lang="en-US" sz="2800" dirty="0" err="1" smtClean="0"/>
              <a:t>trabalho</a:t>
            </a:r>
            <a:r>
              <a:rPr lang="en-US" sz="2800" dirty="0" smtClean="0"/>
              <a:t> de </a:t>
            </a:r>
            <a:r>
              <a:rPr lang="en-US" sz="2800" dirty="0" err="1" smtClean="0"/>
              <a:t>elevado</a:t>
            </a:r>
            <a:r>
              <a:rPr lang="en-US" sz="2800" dirty="0" smtClean="0"/>
              <a:t> </a:t>
            </a:r>
            <a:r>
              <a:rPr lang="en-US" sz="2800" dirty="0" err="1" smtClean="0"/>
              <a:t>desempenho</a:t>
            </a:r>
            <a:endParaRPr lang="en-US" sz="2800" dirty="0" smtClean="0">
              <a:latin typeface="Calibri" pitchFamily="34" charset="0"/>
            </a:endParaRPr>
          </a:p>
        </p:txBody>
      </p:sp>
      <p:sp>
        <p:nvSpPr>
          <p:cNvPr id="3584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35843" name="Picture 2"/>
          <p:cNvPicPr>
            <a:picLocks noChangeAspect="1" noChangeArrowheads="1"/>
          </p:cNvPicPr>
          <p:nvPr/>
        </p:nvPicPr>
        <p:blipFill>
          <a:blip r:embed="rId3" cstate="print"/>
          <a:srcRect/>
          <a:stretch>
            <a:fillRect/>
          </a:stretch>
        </p:blipFill>
        <p:spPr bwMode="auto">
          <a:xfrm>
            <a:off x="152400" y="1600200"/>
            <a:ext cx="8821738" cy="3962400"/>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886200" cy="365125"/>
          </a:xfrm>
        </p:spPr>
        <p:txBody>
          <a:bodyPr/>
          <a:lstStyle/>
          <a:p>
            <a:r>
              <a:rPr lang="en-US" sz="1000" dirty="0" smtClean="0"/>
              <a:t>Copyright © 2016 Pearson Education, Inc.</a:t>
            </a:r>
            <a:endParaRPr lang="en-US" sz="1000" dirty="0"/>
          </a:p>
        </p:txBody>
      </p:sp>
      <p:sp>
        <p:nvSpPr>
          <p:cNvPr id="7" name="TextBox 6"/>
          <p:cNvSpPr txBox="1"/>
          <p:nvPr/>
        </p:nvSpPr>
        <p:spPr>
          <a:xfrm>
            <a:off x="8229600" y="6400800"/>
            <a:ext cx="641931" cy="261610"/>
          </a:xfrm>
          <a:prstGeom prst="rect">
            <a:avLst/>
          </a:prstGeom>
          <a:noFill/>
        </p:spPr>
        <p:txBody>
          <a:bodyPr wrap="square" rtlCol="0">
            <a:spAutoFit/>
          </a:bodyPr>
          <a:lstStyle/>
          <a:p>
            <a:r>
              <a:rPr lang="en-US" sz="1100" dirty="0" smtClean="0"/>
              <a:t>12 - 5</a:t>
            </a:r>
            <a:endParaRPr lang="en-US"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a:bodyPr>
          <a:lstStyle/>
          <a:p>
            <a:pPr algn="ctr"/>
            <a:r>
              <a:rPr lang="en-US" sz="3200" dirty="0" err="1" smtClean="0"/>
              <a:t>Figura</a:t>
            </a:r>
            <a:r>
              <a:rPr lang="en-US" sz="3200" dirty="0" smtClean="0"/>
              <a:t> 12-2: o </a:t>
            </a:r>
            <a:r>
              <a:rPr lang="en-US" sz="3200" dirty="0" err="1" smtClean="0"/>
              <a:t>processo</a:t>
            </a:r>
            <a:r>
              <a:rPr lang="en-US" sz="3200" dirty="0" smtClean="0"/>
              <a:t> de </a:t>
            </a:r>
            <a:r>
              <a:rPr lang="en-US" sz="3200" dirty="0" err="1" smtClean="0"/>
              <a:t>grh</a:t>
            </a:r>
            <a:endParaRPr lang="en-US" sz="3200" dirty="0" smtClean="0">
              <a:latin typeface="Calibri" pitchFamily="34" charset="0"/>
            </a:endParaRPr>
          </a:p>
        </p:txBody>
      </p:sp>
      <p:sp>
        <p:nvSpPr>
          <p:cNvPr id="6" name="Footer Placeholder 5"/>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7" name="TextBox 6"/>
          <p:cNvSpPr txBox="1"/>
          <p:nvPr/>
        </p:nvSpPr>
        <p:spPr>
          <a:xfrm>
            <a:off x="8001000" y="6400800"/>
            <a:ext cx="990600" cy="261610"/>
          </a:xfrm>
          <a:prstGeom prst="rect">
            <a:avLst/>
          </a:prstGeom>
          <a:noFill/>
        </p:spPr>
        <p:txBody>
          <a:bodyPr wrap="square" rtlCol="0">
            <a:spAutoFit/>
          </a:bodyPr>
          <a:lstStyle/>
          <a:p>
            <a:r>
              <a:rPr lang="en-US" sz="1100" dirty="0" smtClean="0"/>
              <a:t>12 - 6</a:t>
            </a:r>
            <a:endParaRPr lang="en-US" sz="1100" dirty="0"/>
          </a:p>
        </p:txBody>
      </p:sp>
      <p:pic>
        <p:nvPicPr>
          <p:cNvPr id="2" name="Picture 1"/>
          <p:cNvPicPr>
            <a:picLocks noChangeAspect="1"/>
          </p:cNvPicPr>
          <p:nvPr/>
        </p:nvPicPr>
        <p:blipFill>
          <a:blip r:embed="rId3"/>
          <a:stretch>
            <a:fillRect/>
          </a:stretch>
        </p:blipFill>
        <p:spPr>
          <a:xfrm>
            <a:off x="0" y="1404252"/>
            <a:ext cx="9144000" cy="47689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fontScale="90000"/>
          </a:bodyPr>
          <a:lstStyle/>
          <a:p>
            <a:pPr algn="ctr"/>
            <a:r>
              <a:rPr lang="en-US" sz="3600" dirty="0" err="1" smtClean="0">
                <a:latin typeface="+mn-lt"/>
              </a:rPr>
              <a:t>Fatores</a:t>
            </a:r>
            <a:r>
              <a:rPr lang="en-US" sz="3600" dirty="0" smtClean="0">
                <a:latin typeface="+mn-lt"/>
              </a:rPr>
              <a:t> </a:t>
            </a:r>
            <a:r>
              <a:rPr lang="en-US" sz="3600" dirty="0" err="1" smtClean="0">
                <a:latin typeface="+mn-lt"/>
              </a:rPr>
              <a:t>externos</a:t>
            </a:r>
            <a:r>
              <a:rPr lang="en-US" sz="3600" dirty="0" smtClean="0">
                <a:latin typeface="+mn-lt"/>
              </a:rPr>
              <a:t> que </a:t>
            </a:r>
            <a:r>
              <a:rPr lang="en-US" sz="3600" dirty="0" err="1" smtClean="0">
                <a:latin typeface="+mn-lt"/>
              </a:rPr>
              <a:t>afetam</a:t>
            </a:r>
            <a:r>
              <a:rPr lang="en-US" sz="3600" dirty="0" smtClean="0">
                <a:latin typeface="+mn-lt"/>
              </a:rPr>
              <a:t> a GRH</a:t>
            </a:r>
          </a:p>
        </p:txBody>
      </p:sp>
      <p:sp>
        <p:nvSpPr>
          <p:cNvPr id="39938" name="Rectangle 3"/>
          <p:cNvSpPr txBox="1">
            <a:spLocks/>
          </p:cNvSpPr>
          <p:nvPr/>
        </p:nvSpPr>
        <p:spPr bwMode="auto">
          <a:xfrm>
            <a:off x="320965" y="2133600"/>
            <a:ext cx="8229600" cy="4250418"/>
          </a:xfrm>
          <a:prstGeom prst="rect">
            <a:avLst/>
          </a:prstGeom>
          <a:noFill/>
          <a:ln w="9525">
            <a:noFill/>
            <a:miter lim="800000"/>
            <a:headEnd/>
            <a:tailEnd/>
          </a:ln>
        </p:spPr>
        <p:txBody>
          <a:bodyPr/>
          <a:lstStyle/>
          <a:p>
            <a:pPr marL="342900" indent="-342900" algn="just" eaLnBrk="0" hangingPunct="0">
              <a:spcBef>
                <a:spcPct val="20000"/>
              </a:spcBef>
              <a:buClr>
                <a:srgbClr val="92D050"/>
              </a:buClr>
              <a:buFont typeface="Wingdings" panose="05000000000000000000" pitchFamily="2" charset="2"/>
              <a:buChar char="Ø"/>
            </a:pPr>
            <a:r>
              <a:rPr lang="pt-PT" sz="2400" b="1" dirty="0" smtClean="0">
                <a:latin typeface="Arial" pitchFamily="34" charset="0"/>
                <a:cs typeface="Arial" pitchFamily="34" charset="0"/>
              </a:rPr>
              <a:t>Efeitos da Economia na GRH</a:t>
            </a:r>
          </a:p>
          <a:p>
            <a:pPr marL="342900" indent="-342900" algn="just" eaLnBrk="0" hangingPunct="0">
              <a:spcBef>
                <a:spcPct val="20000"/>
              </a:spcBef>
            </a:pPr>
            <a:endParaRPr lang="en-US" sz="800" dirty="0"/>
          </a:p>
          <a:p>
            <a:pPr lvl="1" algn="just" eaLnBrk="0" hangingPunct="0">
              <a:spcBef>
                <a:spcPct val="20000"/>
              </a:spcBef>
            </a:pPr>
            <a:r>
              <a:rPr lang="pt-PT" sz="2400" dirty="0" smtClean="0"/>
              <a:t>A crise económica global deixou marcas na GRH que muitos especialistas pensam que estão para durar.</a:t>
            </a:r>
          </a:p>
          <a:p>
            <a:pPr lvl="1" algn="just" eaLnBrk="0" hangingPunct="0">
              <a:spcBef>
                <a:spcPct val="20000"/>
              </a:spcBef>
            </a:pPr>
            <a:endParaRPr lang="pt-PT" sz="800" dirty="0" smtClean="0"/>
          </a:p>
          <a:p>
            <a:pPr lvl="1" algn="just" eaLnBrk="0" hangingPunct="0">
              <a:spcBef>
                <a:spcPct val="20000"/>
              </a:spcBef>
            </a:pPr>
            <a:r>
              <a:rPr lang="pt-PT" sz="2400" b="1" dirty="0" smtClean="0"/>
              <a:t>Exemplos:</a:t>
            </a:r>
            <a:r>
              <a:rPr lang="pt-PT" sz="2400" dirty="0" smtClean="0"/>
              <a:t> A proporção de contratos sem termo </a:t>
            </a:r>
            <a:r>
              <a:rPr lang="pt-PT" sz="2400" i="1" dirty="0" smtClean="0"/>
              <a:t>vs</a:t>
            </a:r>
            <a:r>
              <a:rPr lang="pt-PT" sz="2400" dirty="0" smtClean="0"/>
              <a:t>. trabalho a termo ou trabalho a recibos verdes; a estabilidade dos empregos; as expectativas de reforma.</a:t>
            </a:r>
            <a:endParaRPr lang="pt-PT" sz="2400" dirty="0"/>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077200" y="6488668"/>
            <a:ext cx="946731" cy="261610"/>
          </a:xfrm>
          <a:prstGeom prst="rect">
            <a:avLst/>
          </a:prstGeom>
          <a:noFill/>
        </p:spPr>
        <p:txBody>
          <a:bodyPr wrap="square" rtlCol="0">
            <a:spAutoFit/>
          </a:bodyPr>
          <a:lstStyle/>
          <a:p>
            <a:r>
              <a:rPr lang="en-US" sz="1100" dirty="0" smtClean="0"/>
              <a:t>12 - 7</a:t>
            </a:r>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fontScale="90000"/>
          </a:bodyPr>
          <a:lstStyle/>
          <a:p>
            <a:pPr algn="ctr"/>
            <a:r>
              <a:rPr lang="en-US" dirty="0" err="1" smtClean="0"/>
              <a:t>Fatores</a:t>
            </a:r>
            <a:r>
              <a:rPr lang="en-US" dirty="0" smtClean="0"/>
              <a:t> </a:t>
            </a:r>
            <a:r>
              <a:rPr lang="en-US" dirty="0" err="1" smtClean="0"/>
              <a:t>externos</a:t>
            </a:r>
            <a:r>
              <a:rPr lang="en-US" dirty="0" smtClean="0"/>
              <a:t> que </a:t>
            </a:r>
            <a:r>
              <a:rPr lang="en-US" dirty="0" err="1" smtClean="0"/>
              <a:t>afetam</a:t>
            </a:r>
            <a:r>
              <a:rPr lang="en-US" dirty="0" smtClean="0"/>
              <a:t> a GRH</a:t>
            </a:r>
            <a:r>
              <a:rPr lang="en-US" sz="3600" dirty="0" smtClean="0"/>
              <a:t> (cont.)</a:t>
            </a:r>
            <a:endParaRPr lang="en-US" sz="3600" dirty="0" smtClean="0">
              <a:latin typeface="Calibri" pitchFamily="34" charset="0"/>
            </a:endParaRPr>
          </a:p>
        </p:txBody>
      </p:sp>
      <p:sp>
        <p:nvSpPr>
          <p:cNvPr id="4" name="Content Placeholder 3"/>
          <p:cNvSpPr>
            <a:spLocks noGrp="1"/>
          </p:cNvSpPr>
          <p:nvPr>
            <p:ph idx="1"/>
          </p:nvPr>
        </p:nvSpPr>
        <p:spPr>
          <a:xfrm>
            <a:off x="685800" y="1981199"/>
            <a:ext cx="7772400" cy="3657601"/>
          </a:xfrm>
        </p:spPr>
        <p:txBody>
          <a:bodyPr>
            <a:normAutofit/>
          </a:bodyPr>
          <a:lstStyle/>
          <a:p>
            <a:pPr algn="just"/>
            <a:r>
              <a:rPr lang="pt-PT" sz="2400" b="1" dirty="0" smtClean="0">
                <a:latin typeface="Arial"/>
                <a:cs typeface="Arial"/>
              </a:rPr>
              <a:t>Sindicatos de trabalhadores</a:t>
            </a:r>
          </a:p>
          <a:p>
            <a:pPr algn="just"/>
            <a:endParaRPr lang="pt-PT" sz="800" dirty="0" smtClean="0">
              <a:latin typeface="Arial"/>
              <a:cs typeface="Arial"/>
            </a:endParaRPr>
          </a:p>
          <a:p>
            <a:pPr lvl="1" indent="-285750" algn="just" eaLnBrk="0" hangingPunct="0">
              <a:spcBef>
                <a:spcPct val="20000"/>
              </a:spcBef>
              <a:buClrTx/>
              <a:buFont typeface="Arial" charset="0"/>
              <a:buChar char="–"/>
            </a:pPr>
            <a:r>
              <a:rPr lang="pt-PT" sz="2400" b="1" dirty="0" smtClean="0"/>
              <a:t>Sindicato </a:t>
            </a:r>
            <a:r>
              <a:rPr lang="pt-PT" sz="2400" dirty="0" smtClean="0"/>
              <a:t>–</a:t>
            </a:r>
            <a:r>
              <a:rPr lang="pt-PT" sz="2400" b="1" dirty="0" smtClean="0"/>
              <a:t> </a:t>
            </a:r>
            <a:r>
              <a:rPr lang="pt-PT" sz="2400" dirty="0" smtClean="0"/>
              <a:t>organização que representa os trabalhadores e que procura proteger os seus interesses através da negociação coletiva.</a:t>
            </a:r>
          </a:p>
          <a:p>
            <a:pPr lvl="1" indent="-285750" algn="just" eaLnBrk="0" hangingPunct="0">
              <a:spcBef>
                <a:spcPct val="20000"/>
              </a:spcBef>
              <a:buClrTx/>
              <a:buFont typeface="Arial" charset="0"/>
              <a:buChar char="–"/>
            </a:pPr>
            <a:endParaRPr lang="pt-PT" sz="800" dirty="0" smtClean="0"/>
          </a:p>
          <a:p>
            <a:pPr lvl="1" indent="-285750" algn="just" eaLnBrk="0" hangingPunct="0">
              <a:spcBef>
                <a:spcPct val="20000"/>
              </a:spcBef>
              <a:buClrTx/>
              <a:buFont typeface="Arial" charset="0"/>
              <a:buChar char="–"/>
            </a:pPr>
            <a:r>
              <a:rPr lang="pt-PT" sz="2400" dirty="0" smtClean="0"/>
              <a:t>Paragens no trabalho (greves), conflitos laborais e negociações entre gestão e trabalhadores, são apenas alguns dos desafios que os gestores enfrentam perante uma força de trabalho sindicalizada.</a:t>
            </a:r>
          </a:p>
          <a:p>
            <a:pPr marL="68580" indent="0" algn="just">
              <a:buNone/>
            </a:pPr>
            <a:endParaRPr lang="en-US" sz="2400" dirty="0"/>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6" name="TextBox 5"/>
          <p:cNvSpPr txBox="1"/>
          <p:nvPr/>
        </p:nvSpPr>
        <p:spPr>
          <a:xfrm>
            <a:off x="8153400" y="6400800"/>
            <a:ext cx="641931" cy="261610"/>
          </a:xfrm>
          <a:prstGeom prst="rect">
            <a:avLst/>
          </a:prstGeom>
          <a:noFill/>
        </p:spPr>
        <p:txBody>
          <a:bodyPr wrap="square" rtlCol="0">
            <a:spAutoFit/>
          </a:bodyPr>
          <a:lstStyle/>
          <a:p>
            <a:r>
              <a:rPr lang="en-US" sz="1100" dirty="0" smtClean="0"/>
              <a:t>12 - 8</a:t>
            </a:r>
            <a:endParaRPr lang="en-US" sz="11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ing Human Resource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5&quot;/&gt;&lt;property id=&quot;20307&quot; value=&quot;260&quot;/&gt;&lt;/object&gt;&lt;object type=&quot;3&quot; unique_id=&quot;18011&quot;&gt;&lt;property id=&quot;20148&quot; value=&quot;5&quot;/&gt;&lt;property id=&quot;20300&quot; value=&quot;Slide 3 - &amp;quot;Why Is HRM Important?&amp;quot;&quot;/&gt;&lt;property id=&quot;20307&quot; value=&quot;393&quot;/&gt;&lt;/object&gt;&lt;object type=&quot;3&quot; unique_id=&quot;29645&quot;&gt;&lt;property id=&quot;20148&quot; value=&quot;5&quot;/&gt;&lt;property id=&quot;20300&quot; value=&quot;Slide 4 - &amp;quot;Why Is HRM Important (cont.)?&amp;quot;&quot;/&gt;&lt;property id=&quot;20307&quot; value=&quot;482&quot;/&gt;&lt;/object&gt;&lt;object type=&quot;3&quot; unique_id=&quot;29646&quot;&gt;&lt;property id=&quot;20148&quot; value=&quot;5&quot;/&gt;&lt;property id=&quot;20300&quot; value=&quot;Slide 5 - &amp;quot;Exhibit 13-1&amp;#x0D;&amp;#x0A;High-Performance Work Practices&amp;quot;&quot;/&gt;&lt;property id=&quot;20307&quot; value=&quot;493&quot;/&gt;&lt;/object&gt;&lt;object type=&quot;3&quot; unique_id=&quot;29647&quot;&gt;&lt;property id=&quot;20148&quot; value=&quot;5&quot;/&gt;&lt;property id=&quot;20300&quot; value=&quot;Slide 6 - &amp;quot;Exhibit 13-2 HRM Process&amp;quot;&quot;/&gt;&lt;property id=&quot;20307&quot; value=&quot;492&quot;/&gt;&lt;/object&gt;&lt;object type=&quot;3&quot; unique_id=&quot;29648&quot;&gt;&lt;property id=&quot;20148&quot; value=&quot;5&quot;/&gt;&lt;property id=&quot;20300&quot; value=&quot;Slide 7 - &amp;quot;External Factors That Affect the HRM Process&amp;quot;&quot;/&gt;&lt;property id=&quot;20307&quot; value=&quot;491&quot;/&gt;&lt;/object&gt;&lt;object type=&quot;3&quot; unique_id=&quot;29649&quot;&gt;&lt;property id=&quot;20148&quot; value=&quot;5&quot;/&gt;&lt;property id=&quot;20300&quot; value=&quot;Slide 8 - &amp;quot;External Factors That Affect the HRM Process (cont.)&amp;quot;&quot;/&gt;&lt;property id=&quot;20307&quot; value=&quot;490&quot;/&gt;&lt;/object&gt;&lt;object type=&quot;3&quot; unique_id=&quot;29650&quot;&gt;&lt;property id=&quot;20148&quot; value=&quot;5&quot;/&gt;&lt;property id=&quot;20300&quot; value=&quot;Slide 9 - &amp;quot;External Factors That Affect the HRM Process (cont.)&amp;quot;&quot;/&gt;&lt;property id=&quot;20307&quot; value=&quot;489&quot;/&gt;&lt;/object&gt;&lt;object type=&quot;3&quot; unique_id=&quot;29651&quot;&gt;&lt;property id=&quot;20148&quot; value=&quot;5&quot;/&gt;&lt;property id=&quot;20300&quot; value=&quot;Slide 10 - &amp;quot;Exhibit 13-3 Major HRM Laws&amp;quot;&quot;/&gt;&lt;property id=&quot;20307&quot; value=&quot;488&quot;/&gt;&lt;/object&gt;&lt;object type=&quot;3&quot; unique_id=&quot;29652&quot;&gt;&lt;property id=&quot;20148&quot; value=&quot;5&quot;/&gt;&lt;property id=&quot;20300&quot; value=&quot;Slide 11 - &amp;quot;Exhibit 13-3 Major HRM Laws (cont.)&amp;quot;&quot;/&gt;&lt;property id=&quot;20307&quot; value=&quot;487&quot;/&gt;&lt;/object&gt;&lt;object type=&quot;3&quot; unique_id=&quot;29653&quot;&gt;&lt;property id=&quot;20148&quot; value=&quot;5&quot;/&gt;&lt;property id=&quot;20300&quot; value=&quot;Slide 12 - &amp;quot;Exhibit 13-3 Major HRM Laws (cont.)&amp;quot;&quot;/&gt;&lt;property id=&quot;20307&quot; value=&quot;486&quot;/&gt;&lt;/object&gt;&lt;object type=&quot;3&quot; unique_id=&quot;29654&quot;&gt;&lt;property id=&quot;20148&quot; value=&quot;5&quot;/&gt;&lt;property id=&quot;20300&quot; value=&quot;Slide 13 - &amp;quot;Global HRM Laws&amp;quot;&quot;/&gt;&lt;property id=&quot;20307&quot; value=&quot;485&quot;/&gt;&lt;/object&gt;&lt;object type=&quot;3&quot; unique_id=&quot;29655&quot;&gt;&lt;property id=&quot;20148&quot; value=&quot;5&quot;/&gt;&lt;property id=&quot;20300&quot; value=&quot;Slide 16 - &amp;quot;Human Resource Planning (cont.)&amp;quot;&quot;/&gt;&lt;property id=&quot;20307&quot; value=&quot;484&quot;/&gt;&lt;/object&gt;&lt;object type=&quot;3&quot; unique_id=&quot;29656&quot;&gt;&lt;property id=&quot;20148&quot; value=&quot;5&quot;/&gt;&lt;property id=&quot;20300&quot; value=&quot;Slide 17 - &amp;quot;Recruitment and Decruitment&amp;quot;&quot;/&gt;&lt;property id=&quot;20307&quot; value=&quot;483&quot;/&gt;&lt;/object&gt;&lt;object type=&quot;3&quot; unique_id=&quot;30187&quot;&gt;&lt;property id=&quot;20148&quot; value=&quot;5&quot;/&gt;&lt;property id=&quot;20300&quot; value=&quot;Slide 14 - &amp;quot;External Factors That Affect the HRM Process (cont.)&amp;quot;&quot;/&gt;&lt;property id=&quot;20307&quot; value=&quot;496&quot;/&gt;&lt;/object&gt;&lt;object type=&quot;3&quot; unique_id=&quot;30189&quot;&gt;&lt;property id=&quot;20148&quot; value=&quot;5&quot;/&gt;&lt;property id=&quot;20300&quot; value=&quot;Slide 15 - &amp;quot;Human Resource Planning&amp;quot;&quot;/&gt;&lt;property id=&quot;20307&quot; value=&quot;494&quot;/&gt;&lt;/object&gt;&lt;object type=&quot;3&quot; unique_id=&quot;30190&quot;&gt;&lt;property id=&quot;20148&quot; value=&quot;5&quot;/&gt;&lt;property id=&quot;20300&quot; value=&quot;Slide 18 - &amp;quot;Exhibit 13-4&amp;#x0D;&amp;#x0A;Recruiting Sources&amp;quot;&quot;/&gt;&lt;property id=&quot;20307&quot; value=&quot;497&quot;/&gt;&lt;/object&gt;&lt;object type=&quot;3&quot; unique_id=&quot;30191&quot;&gt;&lt;property id=&quot;20148&quot; value=&quot;5&quot;/&gt;&lt;property id=&quot;20300&quot; value=&quot;Slide 19 - &amp;quot;Exhibit 13-5&amp;#x0D;&amp;#x0A;Decruitment Options&amp;quot;&quot;/&gt;&lt;property id=&quot;20307&quot; value=&quot;505&quot;/&gt;&lt;/object&gt;&lt;object type=&quot;3&quot; unique_id=&quot;30192&quot;&gt;&lt;property id=&quot;20148&quot; value=&quot;5&quot;/&gt;&lt;property id=&quot;20300&quot; value=&quot;Slide 20 - &amp;quot;Selection&amp;quot;&quot;/&gt;&lt;property id=&quot;20307&quot; value=&quot;504&quot;/&gt;&lt;/object&gt;&lt;object type=&quot;3&quot; unique_id=&quot;30193&quot;&gt;&lt;property id=&quot;20148&quot; value=&quot;5&quot;/&gt;&lt;property id=&quot;20300&quot; value=&quot;Slide 22 - &amp;quot;Exhibit 13-7 Selection Tools&amp;quot;&quot;/&gt;&lt;property id=&quot;20307&quot; value=&quot;501&quot;/&gt;&lt;/object&gt;&lt;object type=&quot;3&quot; unique_id=&quot;30194&quot;&gt;&lt;property id=&quot;20148&quot; value=&quot;5&quot;/&gt;&lt;property id=&quot;20300&quot; value=&quot;Slide 23 - &amp;quot;Exhibit 13-7 Selection Tools (cont.)&amp;quot;&quot;/&gt;&lt;property id=&quot;20307&quot; value=&quot;500&quot;/&gt;&lt;/object&gt;&lt;object type=&quot;3&quot; unique_id=&quot;30195&quot;&gt;&lt;property id=&quot;20148&quot; value=&quot;5&quot;/&gt;&lt;property id=&quot;20300&quot; value=&quot;Slide 21 - &amp;quot;Exhibit 13-6&amp;#x0D;&amp;#x0A;Selection Decision Outcomes&amp;quot;&quot;/&gt;&lt;property id=&quot;20307&quot; value=&quot;503&quot;/&gt;&lt;/object&gt;&lt;object type=&quot;3&quot; unique_id=&quot;30196&quot;&gt;&lt;property id=&quot;20148&quot; value=&quot;5&quot;/&gt;&lt;property id=&quot;20300&quot; value=&quot;Slide 25 - &amp;quot;Selection (cont.)&amp;quot;&quot;/&gt;&lt;property id=&quot;20307&quot; value=&quot;502&quot;/&gt;&lt;/object&gt;&lt;object type=&quot;3&quot; unique_id=&quot;30197&quot;&gt;&lt;property id=&quot;20148&quot; value=&quot;5&quot;/&gt;&lt;property id=&quot;20300&quot; value=&quot;Slide 24 - &amp;quot;Exhibit 13-7 Selection Tools (cont.)&amp;quot;&quot;/&gt;&lt;property id=&quot;20307&quot; value=&quot;499&quot;/&gt;&lt;/object&gt;&lt;object type=&quot;3&quot; unique_id=&quot;30198&quot;&gt;&lt;property id=&quot;20148&quot; value=&quot;5&quot;/&gt;&lt;property id=&quot;20300&quot; value=&quot;Slide 26 - &amp;quot;Providing Employees with Needed&amp;#x0D;&amp;#x0A;Skills and Knowledge&amp;quot;&quot;/&gt;&lt;property id=&quot;20307&quot; value=&quot;511&quot;/&gt;&lt;/object&gt;&lt;object type=&quot;3&quot; unique_id=&quot;30199&quot;&gt;&lt;property id=&quot;20148&quot; value=&quot;5&quot;/&gt;&lt;property id=&quot;20300&quot; value=&quot;Slide 27 - &amp;quot;Exhibit 13-8&amp;#x0D;&amp;#x0A;Types of Training&amp;quot;&quot;/&gt;&lt;property id=&quot;20307&quot; value=&quot;498&quot;/&gt;&lt;/object&gt;&lt;object type=&quot;3&quot; unique_id=&quot;30200&quot;&gt;&lt;property id=&quot;20148&quot; value=&quot;5&quot;/&gt;&lt;property id=&quot;20300&quot; value=&quot;Slide 28 - &amp;quot;Exhibit 13-9&amp;#x0D;&amp;#x0A;Traditional Training Methods&amp;quot;&quot;/&gt;&lt;property id=&quot;20307&quot; value=&quot;510&quot;/&gt;&lt;/object&gt;&lt;object type=&quot;3&quot; unique_id=&quot;30201&quot;&gt;&lt;property id=&quot;20148&quot; value=&quot;5&quot;/&gt;&lt;property id=&quot;20300&quot; value=&quot;Slide 29 - &amp;quot;Exhibit 13-9&amp;#x0D;&amp;#x0A;Traditional Training Methods (cont.)&amp;quot;&quot;/&gt;&lt;property id=&quot;20307&quot; value=&quot;509&quot;/&gt;&lt;/object&gt;&lt;object type=&quot;3&quot; unique_id=&quot;30202&quot;&gt;&lt;property id=&quot;20148&quot; value=&quot;5&quot;/&gt;&lt;property id=&quot;20300&quot; value=&quot;Slide 30 - &amp;quot;Retaining Competent, High-Performing&amp;#x0D;&amp;#x0A;Employees&amp;quot;&quot;/&gt;&lt;property id=&quot;20307&quot; value=&quot;508&quot;/&gt;&lt;/object&gt;&lt;object type=&quot;3&quot; unique_id=&quot;30203&quot;&gt;&lt;property id=&quot;20148&quot; value=&quot;5&quot;/&gt;&lt;property id=&quot;20300&quot; value=&quot;Slide 31 - &amp;quot;Exhibit 13-10&amp;#x0D;&amp;#x0A;Performance Appraisal Methods&amp;quot;&quot;/&gt;&lt;property id=&quot;20307&quot; value=&quot;507&quot;/&gt;&lt;/object&gt;&lt;object type=&quot;3&quot; unique_id=&quot;30204&quot;&gt;&lt;property id=&quot;20148&quot; value=&quot;5&quot;/&gt;&lt;property id=&quot;20300&quot; value=&quot;Slide 32 - &amp;quot;Exhibit 13-10&amp;#x0D;&amp;#x0A;Performance Appraisal Methods (cont.)&amp;quot;&quot;/&gt;&lt;property id=&quot;20307&quot; value=&quot;506&quot;/&gt;&lt;/object&gt;&lt;object type=&quot;3&quot; unique_id=&quot;30205&quot;&gt;&lt;property id=&quot;20148&quot; value=&quot;5&quot;/&gt;&lt;property id=&quot;20300&quot; value=&quot;Slide 33 - &amp;quot;Exhibit 13-11 &amp;#x0D;&amp;#x0A;What Determines Pay and Benefits&amp;quot;&quot;/&gt;&lt;property id=&quot;20307&quot; value=&quot;515&quot;/&gt;&lt;/object&gt;&lt;object type=&quot;3&quot; unique_id=&quot;30206&quot;&gt;&lt;property id=&quot;20148&quot; value=&quot;5&quot;/&gt;&lt;property id=&quot;20300&quot; value=&quot;Slide 34 - &amp;quot;Contemporary Issues in Managing&amp;#x0D;&amp;#x0A;Human Resources&amp;quot;&quot;/&gt;&lt;property id=&quot;20307&quot; value=&quot;514&quot;/&gt;&lt;/object&gt;&lt;object type=&quot;3&quot; unique_id=&quot;30207&quot;&gt;&lt;property id=&quot;20148&quot; value=&quot;5&quot;/&gt;&lt;property id=&quot;20300&quot; value=&quot;Slide 35 - &amp;quot;Exhibit 13-12&amp;#x0D;&amp;#x0A;Tips for Managing Downsizing&amp;quot;&quot;/&gt;&lt;property id=&quot;20307&quot; value=&quot;513&quot;/&gt;&lt;/object&gt;&lt;object type=&quot;3&quot; unique_id=&quot;30208&quot;&gt;&lt;property id=&quot;20148&quot; value=&quot;5&quot;/&gt;&lt;property id=&quot;20300&quot; value=&quot;Slide 36 - &amp;quot;Contemporary Issues in Managing&amp;#x0D;&amp;#x0A;Human Resources (cont.)&amp;quot;&quot;/&gt;&lt;property id=&quot;20307&quot; value=&quot;512&quot;/&gt;&lt;/object&gt;&lt;object type=&quot;3&quot; unique_id=&quot;30209&quot;&gt;&lt;property id=&quot;20148&quot; value=&quot;5&quot;/&gt;&lt;property id=&quot;20300&quot; value=&quot;Slide 38 - &amp;quot;Review Learning Outcome 13.1&amp;quot;&quot;/&gt;&lt;property id=&quot;20307&quot; value=&quot;516&quot;/&gt;&lt;/object&gt;&lt;object type=&quot;3&quot; unique_id=&quot;30210&quot;&gt;&lt;property id=&quot;20148&quot; value=&quot;5&quot;/&gt;&lt;property id=&quot;20300&quot; value=&quot;Slide 37 - &amp;quot;Contemporary Issues in Managing&amp;#x0D;&amp;#x0A;Human Resources (cont.)&amp;quot;&quot;/&gt;&lt;property id=&quot;20307&quot; value=&quot;518&quot;/&gt;&lt;/object&gt;&lt;object type=&quot;3&quot; unique_id=&quot;30211&quot;&gt;&lt;property id=&quot;20148&quot; value=&quot;5&quot;/&gt;&lt;property id=&quot;20300&quot; value=&quot;Slide 39 - &amp;quot;Review Learning Outcome 13.2&amp;quot;&quot;/&gt;&lt;property id=&quot;20307&quot; value=&quot;517&quot;/&gt;&lt;/object&gt;&lt;object type=&quot;3&quot; unique_id=&quot;30520&quot;&gt;&lt;property id=&quot;20148&quot; value=&quot;5&quot;/&gt;&lt;property id=&quot;20300&quot; value=&quot;Slide 40 - &amp;quot;Review Learning Outcome 13.2 (cont.)&amp;quot;&quot;/&gt;&lt;property id=&quot;20307&quot; value=&quot;523&quot;/&gt;&lt;/object&gt;&lt;object type=&quot;3&quot; unique_id=&quot;30521&quot;&gt;&lt;property id=&quot;20148&quot; value=&quot;5&quot;/&gt;&lt;property id=&quot;20300&quot; value=&quot;Slide 41 - &amp;quot;Review Learning Outcome 13.2 (cont.)&amp;quot;&quot;/&gt;&lt;property id=&quot;20307&quot; value=&quot;522&quot;/&gt;&lt;/object&gt;&lt;object type=&quot;3&quot; unique_id=&quot;30522&quot;&gt;&lt;property id=&quot;20148&quot; value=&quot;5&quot;/&gt;&lt;property id=&quot;20300&quot; value=&quot;Slide 42 - &amp;quot;Review Learning Outcome 13.3&amp;quot;&quot;/&gt;&lt;property id=&quot;20307&quot; value=&quot;524&quot;/&gt;&lt;/object&gt;&lt;object type=&quot;3&quot; unique_id=&quot;30523&quot;&gt;&lt;property id=&quot;20148&quot; value=&quot;5&quot;/&gt;&lt;property id=&quot;20300&quot; value=&quot;Slide 43 - &amp;quot;Review Learning Outcome 13.4&amp;quot;&quot;/&gt;&lt;property id=&quot;20307&quot; value=&quot;521&quot;/&gt;&lt;/object&gt;&lt;object type=&quot;3&quot; unique_id=&quot;30524&quot;&gt;&lt;property id=&quot;20148&quot; value=&quot;5&quot;/&gt;&lt;property id=&quot;20300&quot; value=&quot;Slide 44 - &amp;quot;Review Learning Outcome 13.5&amp;quot;&quot;/&gt;&lt;property id=&quot;20307&quot; value=&quot;520&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22975</TotalTime>
  <Words>3793</Words>
  <Application>Microsoft Office PowerPoint</Application>
  <PresentationFormat>On-screen Show (4:3)</PresentationFormat>
  <Paragraphs>318</Paragraphs>
  <Slides>40</Slides>
  <Notes>37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Arial</vt:lpstr>
      <vt:lpstr>Calibri</vt:lpstr>
      <vt:lpstr>Gill Sans MT</vt:lpstr>
      <vt:lpstr>HelveticaNeue-Bold</vt:lpstr>
      <vt:lpstr>HelveticaNeue-Light</vt:lpstr>
      <vt:lpstr>Wingdings</vt:lpstr>
      <vt:lpstr>Wingdings 3</vt:lpstr>
      <vt:lpstr>mgmt12e (1)</vt:lpstr>
      <vt:lpstr>3_Office Theme</vt:lpstr>
      <vt:lpstr>4_Office Theme</vt:lpstr>
      <vt:lpstr>Urban Pop</vt:lpstr>
      <vt:lpstr>Gestão de Recursos Humanos</vt:lpstr>
      <vt:lpstr>Objetivos</vt:lpstr>
      <vt:lpstr>Porque é a GRH ImportantE?</vt:lpstr>
      <vt:lpstr>Porque é a GRH ImportantE? (cont.)</vt:lpstr>
      <vt:lpstr>PowerPoint Presentation</vt:lpstr>
      <vt:lpstr>Figura 12-1 Exemplos de práticas de trabalho de elevado desempenho</vt:lpstr>
      <vt:lpstr>Figura 12-2: o processo de grh</vt:lpstr>
      <vt:lpstr>Fatores externos que afetam a GRH</vt:lpstr>
      <vt:lpstr>Fatores externos que afetam a GRH (cont.)</vt:lpstr>
      <vt:lpstr>Fatores externos que afetam a GRH (cont.)</vt:lpstr>
      <vt:lpstr>Figura 12-3  Legislação do trabalho nos EUA</vt:lpstr>
      <vt:lpstr>Figura 12-3  Legislação do trabalho nos EUA (cont.)</vt:lpstr>
      <vt:lpstr>Figura 12-3  Legislação do trabalho nos EUA (cont.)</vt:lpstr>
      <vt:lpstr>Fatores externos que afetam a GRH (cont.)</vt:lpstr>
      <vt:lpstr>Fatores externos que afetam a GRH (cont.)</vt:lpstr>
      <vt:lpstr>Fatores externos que afetam a GRH (cont.)</vt:lpstr>
      <vt:lpstr>PLAneamento DE RECURSOS HUMANOS</vt:lpstr>
      <vt:lpstr>Análise de funções</vt:lpstr>
      <vt:lpstr>Recrutamento e Decruitment</vt:lpstr>
      <vt:lpstr>Figura 12-4 Fontes de Recrutamento</vt:lpstr>
      <vt:lpstr>Figura 12-5 Opções de redução de RH (Derecruitment)</vt:lpstr>
      <vt:lpstr>Seleção</vt:lpstr>
      <vt:lpstr>Figura 12-6 Resultados da decisão de seleção</vt:lpstr>
      <vt:lpstr>Figura 12-7  Ferramentas de Seleção</vt:lpstr>
      <vt:lpstr>Figura 12-7  Ferramentas de Seleção (cont.)</vt:lpstr>
      <vt:lpstr>Figura 12-7  Ferramentas de Seleção (cont.)</vt:lpstr>
      <vt:lpstr>SeleçÃo (cont.)</vt:lpstr>
      <vt:lpstr>Fornecer aos empregados competências e conhecimento</vt:lpstr>
      <vt:lpstr>Figura 12-8 Tipos de Formação</vt:lpstr>
      <vt:lpstr>Figura 12-9 Métodos tradicionais de formação</vt:lpstr>
      <vt:lpstr>Figura 12-9 Métodos tradicionais de formação (cont.)</vt:lpstr>
      <vt:lpstr>Reter empregados competentes e com elevado desempenho</vt:lpstr>
      <vt:lpstr>Figura 12-10 Métodos de avaliação de desempenho</vt:lpstr>
      <vt:lpstr>Figura 12-10 Métodos de avaliação de desempenho (cont.)</vt:lpstr>
      <vt:lpstr>Figura 12-11  o que determina a remuneração e benefícios</vt:lpstr>
      <vt:lpstr>Assuntos atuais na grh</vt:lpstr>
      <vt:lpstr>Assuntos atuais na grh</vt:lpstr>
      <vt:lpstr>Figura 12-12 Sugestões para gerir um Downsizing</vt:lpstr>
      <vt:lpstr>Assuntos atuais na grh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Jeffrey</dc:creator>
  <cp:lastModifiedBy>Eduarda Soares</cp:lastModifiedBy>
  <cp:revision>290</cp:revision>
  <dcterms:created xsi:type="dcterms:W3CDTF">2012-10-07T22:51:25Z</dcterms:created>
  <dcterms:modified xsi:type="dcterms:W3CDTF">2016-09-13T12:25:31Z</dcterms:modified>
</cp:coreProperties>
</file>